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135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140-minute lesson on the 12-mark director question, following the same gradual-release structure as the 14-mark lessons. Method: three CIDER paragraphs (vocal, physical, stage space / stage directions), written as a director directing an actor, linked to the extract AND the complete play.
Models: I do = Phil is in charge. We do = Leah is desperate. You do = Lou is unsure, Brian is excited or Jan is worried.
Resources: printed extract (pp. 94–95), the 12-marker student booklet, mini whiteboards.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Silent start. Answers on the next slide: 1B, 2A, 3C, 4D.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 min. Self-mark. These are the three skill areas the 12-marker demands: vocal, physical and stage space.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8–11 min. Share objectives.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shape of the lesson.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11–17 min. I DO. Annotate the question: the STATEMENT (the trait you must prove), AS A DIRECTOR, THIS EXTRACT AND THE COMPLETE PLAY, and the three bullets you MUST consider. Wording and levels from the Pearson Summer 2023 mark scheme (1DR0/3A). Missing one of the three bullets, or the complete play, keeps an answer out of the top level.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17–19 min. Answer: B. The question says you MUST consider voice, physicality AND stage directions and stage space; leaving one out keeps an answer out of the top level.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17–19 min. Answer: B. The question says you MUST consider voice, physicality AND stage directions and stage space; leaving one out keeps an answer out of the top level.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19–23 min. I DO. The commonest slip: students write as the actor ("I would shout"). Model rewriting an actor sentence into a director sentence.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23–25 min. Answer: C. It names the line, says "I would tell the actor to", and names a precise vocal skill. A is written as the actor; B retells; D is vague.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23–25 min. Answer: C. It names the line, says "I would tell the actor to", and names a precise vocal skill. A is written as the actor; B retells; D is vague.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25–29 min. I DO. Each example comes from pages 94–95. Students add one of their own in the booklet.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29–33 min. I DO. Stress the D rule from their notes: be specific. Not "facial expression" but "eyes widen, eyebrows raised".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33–37 min. I DO. The third bullet is "stage directions AND stage space": students should use Kelly's own directions (Pause, Beat, She stares at him, the exits) as well as positions.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37–40 min. Quick-fire on whiteboards. Answers next slide.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Self-mark.</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40–43 min. Read the extract in parts (Phil, Leah, Adam, Brian, Jan, Lou; Mark silent). Handle with care: this is where the group decide Adam cannot come back. Then show the three statements the lesson uses.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43–47 min. I DO. The 12-marker asks about "the complete play": this slide gives every student something to put in their C. Add what your class knows from studying the play.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47–58 min. WE DO (4 min): fill the Leah row together. Evidence: "Phil, he's off his head. He's injured… he needs help." How it shows: she piles up reasons faster and faster. Complete play: she has always talked to fill Phil's silence; on the next pages she begs him to stop.
YOU DO (7 min): students choose Lou, Brian or Jan and fill their row in the booklet. This becomes the character for every You do in Part 3.</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58–61 min. Introduce the method from your own notes: three CIDER paragraphs, one per skill area, written as a director. Each paragraph: I do (Phil), We do (Leah), You do (their character), then a check.</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Shown with the CIDER overview (58–61 min); leave it up during every You do as the Stretch reference. These are the three routes from your notes for linking C beyond the extract: (1) the character before or after this point, using juxtaposition; (2) the original 2008 National Theatre production; (3) Kelly's themes and the time he wrote the play. Every C ends by leading straight into "so on the line… I would tell the actor to…".</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61–65 min. I DO. Think aloud: "C: my vision of Phil, plus where he is in the play: silent until now. I: the QUOTE first, then 'I would tell the actor to', then named vocal skills. D: exactly HOW: quiet, a two-second pause, falling pitch so the question becomes a statement. E: why it works, linked to a theme: power. R: the audience's takeaway."
Write it live, letter by letter.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65–69 min. WE DO. Cold call one question per letter, build the paragraph on the board.
Possible class version: C: As a director, I perceive Leah as someone who talks to fill Phil's silences; here, for once, she says something that really matters. I: On the line "It's Adam, Phil, Adam!", I would tell the actor to raise the volume and pitch, with emphasis on "Adam". D: She says "Adam" louder each time, then her pace speeds up through "he used to have that cheap ice cream", breathless, her voice cracking. E: This is effective because she is the only one still seeing Adam as a person, linking to the theme of responsibility. R: The audience feel her desperation and want someone, anyone, to listen to her.</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69–75 min. YOU DO. Students write about the character they chose in Part 2. Circulate; read one strong paragraph aloud.</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75–76 min. Hinge question, 3-2-1-show.
Answer: B. Quote, "I would tell the actor to", and two named vocal skills. A and D have no quote or vocab; C is written as the actor.</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75–76 min. Hinge question, 3-2-1-show.
Answer: B. Quote, "I would tell the actor to", and two named vocal skills. A and D have no quote or vocab; C is written as the actor.</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76–80 min. I DO. Think aloud, pointing to the D: "Not just 'facial expression': he smiles with his mouth but his eyes stay still. Not just 'gesture': a light hand on her shoulder, held for three seconds, one slow nod. That is the level of detail in your notes: eyes widen, eyebrows raised."
Write it live, letter by letter.</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80–84 min. WE DO. Cold call one question per letter, build the paragraph on the board.
Possible class version: C: As a director, I want Leah's body to show she is fighting for Adam when nobody else will. I: On the line "Phil, he's off his head", I would tell the actor to use urgent gestures and pleading facial expressions. D: She grabs Phil's sleeve with both hands, eyes wide, eyebrows raised, shaking her head as she lists "He's injured… he needs help". E: This is effective because physically holding on to Phil shows she still believes she can change his mind, linking to the theme of hope against fear. R: The audience will her to succeed, even though they sense she can't.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84–90 min. YOU DO. Students write about the character they chose in Part 2. Circulate; read one strong paragraph aloud.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90–91 min. Hinge question, 3-2-1-show.
Answer: D. Every physical detail is exact, so the examiner can picture it. A, B and C are vague.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90–91 min. Hinge question, 3-2-1-show.
Answer: D. Every physical detail is exact, so the examiner can picture it. A, B and C are vague.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91–93 min. Quick reset.</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93–97 min. I DO. Think aloud: "The third bullet says stage directions AND stage space, so I use Kelly's exits as my evidence: Brian takes Adam off, Jan and Mark go, Lou follows. Then exact positions and distances: centre stage, upstage, stage left, 3 metres. The C links to the complete play: John Tate before, Phil alone at the end."
Write it live, letter by letter.</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97–101 min. WE DO. Cold call one question per letter, build the paragraph on the board.
Possible class version: C: As a director, I want the space to show Leah left alone with Phil once everyone else has gone. I: On the stage direction "She stares at him", I would tell the actor to use proxemics and move close to Phil centre stage. D: She steps right up to him, less than half a metre away, then when he turns to say "He can't come back, Cathy", she backs 2 metres downstage, as if pushed out of the conversation. E: This is effective because the distance shows she has lost her influence over him, linking to the theme of isolation. R: The audience are left with a clear message: once Phil has decided, nobody can reach him.</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101–107 min. YOU DO. Students write about the character they chose in Part 2. Circulate; read one strong paragraph aloud.</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107–108 min. Hinge question, 3-2-1-show.
Answer: A. Cue, stage area and distance, all tied to the moment. D names an area but gives no real reason; B and C are vague.</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107–108 min. Hinge question, 3-2-1-show.
Answer: A. Cue, stage area and distance, all tied to the moment. D names an area but gives no real reason; B and C are vague.</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108–111 min. Answers next slide: 1 I · 2 C · 3 R · 4 D · 5 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did you know sentence 4 was Discussion? (Exact physical detail.)</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111–113 min. Recap the shape before the timed write. Stress: three DIFFERENT themes in E, and the complete play in the C paragraphs.</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113–133 min. Exam conditions. In the real exam this question gets about 18 minutes; 20 minutes today. Shout out the time at 7 and 14 minutes: that is when they should be moving to paragraphs 2 and 3.</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133–137 min. Self-check, then swap with a partner who ticks the same list and gives one target.</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137–140 min. Students answer in the booklet.</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YEAR 11 GCSE DRAMA — PEARSON EDEXCEL — COMPONENT 3</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Title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737360"/>
            <a:ext cx="8046720" cy="155448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The 12-Mark Question:</a:t>
            </a:r>
            <a:endParaRPr lang="en-US" sz="4000" dirty="0"/>
          </a:p>
          <a:p>
            <a:pPr marL="0" indent="0">
              <a:buNone/>
            </a:pPr>
            <a:r>
              <a:rPr lang="en-US" sz="4000" b="1" dirty="0">
                <a:solidFill>
                  <a:srgbClr val="FFFFFF"/>
                </a:solidFill>
                <a:latin typeface="Cambria" pitchFamily="34" charset="0"/>
                <a:ea typeface="Cambria" pitchFamily="34" charset="-122"/>
                <a:cs typeface="Cambria" pitchFamily="34" charset="-120"/>
              </a:rPr>
              <a:t>Directing the Actor</a:t>
            </a:r>
            <a:endParaRPr lang="en-US" sz="4000" dirty="0"/>
          </a:p>
        </p:txBody>
      </p:sp>
      <p:sp>
        <p:nvSpPr>
          <p:cNvPr id="7" name="Text 5"/>
          <p:cNvSpPr txBox="1"/>
          <p:nvPr/>
        </p:nvSpPr>
        <p:spPr>
          <a:xfrm>
            <a:off x="548640" y="3474720"/>
            <a:ext cx="8046720" cy="457200"/>
          </a:xfrm>
          <a:prstGeom prst="rect">
            <a:avLst/>
          </a:prstGeom>
          <a:noFill/>
          <a:ln/>
        </p:spPr>
        <p:txBody>
          <a:bodyPr wrap="square" lIns="0" tIns="0" rIns="0" bIns="0" rtlCol="0" anchor="t"/>
          <a:lstStyle/>
          <a:p>
            <a:pPr marL="0" indent="0">
              <a:buNone/>
            </a:pPr>
            <a:r>
              <a:rPr lang="en-US" sz="2000" dirty="0">
                <a:solidFill>
                  <a:srgbClr val="D8D5CF"/>
                </a:solidFill>
                <a:latin typeface="Calibri" pitchFamily="34" charset="0"/>
                <a:ea typeface="Calibri" pitchFamily="34" charset="-122"/>
                <a:cs typeface="Calibri" pitchFamily="34" charset="-120"/>
              </a:rPr>
              <a:t>CIDER × 3: vocal skills  ·  physical skills  ·  stage space</a:t>
            </a:r>
            <a:endParaRPr lang="en-US" sz="2000" dirty="0"/>
          </a:p>
        </p:txBody>
      </p:sp>
      <p:sp>
        <p:nvSpPr>
          <p:cNvPr id="8" name="Text 6"/>
          <p:cNvSpPr txBox="1"/>
          <p:nvPr/>
        </p:nvSpPr>
        <p:spPr>
          <a:xfrm>
            <a:off x="548640" y="4114800"/>
            <a:ext cx="8229600" cy="365760"/>
          </a:xfrm>
          <a:prstGeom prst="rect">
            <a:avLst/>
          </a:prstGeom>
          <a:noFill/>
          <a:ln/>
        </p:spPr>
        <p:txBody>
          <a:bodyPr wrap="square" lIns="0" tIns="0" rIns="0" bIns="0" rtlCol="0" anchor="t"/>
          <a:lstStyle/>
          <a:p>
            <a:pPr marL="0" indent="0">
              <a:buNone/>
            </a:pPr>
            <a:r>
              <a:rPr lang="en-US" sz="1500" dirty="0">
                <a:solidFill>
                  <a:srgbClr val="9A9A9A"/>
                </a:solidFill>
                <a:latin typeface="Calibri" pitchFamily="34" charset="0"/>
                <a:ea typeface="Calibri" pitchFamily="34" charset="-122"/>
                <a:cs typeface="Calibri" pitchFamily="34" charset="-120"/>
              </a:rPr>
              <a:t>140 minutes  •  DNA pages 94–95  •  "As a director, I would tell the actor to…"</a:t>
            </a:r>
            <a:endParaRPr lang="en-US" sz="1500" dirty="0"/>
          </a:p>
        </p:txBody>
      </p:sp>
      <p:sp>
        <p:nvSpPr>
          <p:cNvPr id="9" name="Shape 7"/>
          <p:cNvSpPr/>
          <p:nvPr/>
        </p:nvSpPr>
        <p:spPr>
          <a:xfrm>
            <a:off x="9235440" y="1371600"/>
            <a:ext cx="2194560" cy="4754880"/>
          </a:xfrm>
          <a:prstGeom prst="roundRect">
            <a:avLst>
              <a:gd name="adj" fmla="val 3333"/>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9829800" y="1828800"/>
            <a:ext cx="1005840" cy="1005840"/>
          </a:xfrm>
          <a:prstGeom prst="ellipse">
            <a:avLst/>
          </a:prstGeom>
          <a:solidFill>
            <a:srgbClr val="2C4A6E"/>
          </a:solidFill>
          <a:ln w="12700">
            <a:solidFill>
              <a:srgbClr val="2C4A6E"/>
            </a:solidFill>
            <a:prstDash val="solid"/>
          </a:ln>
        </p:spPr>
        <p:txBody>
          <a:bodyPr/>
          <a:lstStyle/>
          <a:p>
            <a:endParaRPr lang="en-GB"/>
          </a:p>
        </p:txBody>
      </p:sp>
      <p:sp>
        <p:nvSpPr>
          <p:cNvPr id="11" name="Text 9"/>
          <p:cNvSpPr txBox="1"/>
          <p:nvPr/>
        </p:nvSpPr>
        <p:spPr>
          <a:xfrm>
            <a:off x="9829800" y="1828800"/>
            <a:ext cx="1005840" cy="100584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V</a:t>
            </a:r>
            <a:endParaRPr lang="en-US" sz="3000" dirty="0"/>
          </a:p>
        </p:txBody>
      </p:sp>
      <p:sp>
        <p:nvSpPr>
          <p:cNvPr id="12" name="Shape 10"/>
          <p:cNvSpPr/>
          <p:nvPr/>
        </p:nvSpPr>
        <p:spPr>
          <a:xfrm>
            <a:off x="9829800" y="3200400"/>
            <a:ext cx="1005840" cy="1005840"/>
          </a:xfrm>
          <a:prstGeom prst="ellipse">
            <a:avLst/>
          </a:prstGeom>
          <a:solidFill>
            <a:srgbClr val="1F5C4E"/>
          </a:solidFill>
          <a:ln w="12700">
            <a:solidFill>
              <a:srgbClr val="1F5C4E"/>
            </a:solidFill>
            <a:prstDash val="solid"/>
          </a:ln>
        </p:spPr>
        <p:txBody>
          <a:bodyPr/>
          <a:lstStyle/>
          <a:p>
            <a:endParaRPr lang="en-GB"/>
          </a:p>
        </p:txBody>
      </p:sp>
      <p:sp>
        <p:nvSpPr>
          <p:cNvPr id="13" name="Text 11"/>
          <p:cNvSpPr txBox="1"/>
          <p:nvPr/>
        </p:nvSpPr>
        <p:spPr>
          <a:xfrm>
            <a:off x="9829800" y="3200400"/>
            <a:ext cx="1005840" cy="100584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P</a:t>
            </a:r>
            <a:endParaRPr lang="en-US" sz="3000" dirty="0"/>
          </a:p>
        </p:txBody>
      </p:sp>
      <p:sp>
        <p:nvSpPr>
          <p:cNvPr id="14" name="Shape 12"/>
          <p:cNvSpPr/>
          <p:nvPr/>
        </p:nvSpPr>
        <p:spPr>
          <a:xfrm>
            <a:off x="9829800" y="4572000"/>
            <a:ext cx="1005840" cy="1005840"/>
          </a:xfrm>
          <a:prstGeom prst="ellipse">
            <a:avLst/>
          </a:prstGeom>
          <a:solidFill>
            <a:srgbClr val="6B3F69"/>
          </a:solidFill>
          <a:ln w="12700">
            <a:solidFill>
              <a:srgbClr val="6B3F69"/>
            </a:solidFill>
            <a:prstDash val="solid"/>
          </a:ln>
        </p:spPr>
        <p:txBody>
          <a:bodyPr/>
          <a:lstStyle/>
          <a:p>
            <a:endParaRPr lang="en-GB"/>
          </a:p>
        </p:txBody>
      </p:sp>
      <p:sp>
        <p:nvSpPr>
          <p:cNvPr id="15" name="Text 13"/>
          <p:cNvSpPr txBox="1"/>
          <p:nvPr/>
        </p:nvSpPr>
        <p:spPr>
          <a:xfrm>
            <a:off x="9829800" y="4572000"/>
            <a:ext cx="1005840" cy="100584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S</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DO NOW — PERFORMANCE SKILLS — SILENT START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What Do You Already Know?</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Do Now</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5 MIN</a:t>
            </a:r>
            <a:endParaRPr lang="en-US" sz="1400" dirty="0"/>
          </a:p>
        </p:txBody>
      </p:sp>
      <p:sp>
        <p:nvSpPr>
          <p:cNvPr id="8" name="Text 6"/>
          <p:cNvSpPr txBox="1"/>
          <p:nvPr/>
        </p:nvSpPr>
        <p:spPr>
          <a:xfrm>
            <a:off x="548640" y="1371600"/>
            <a:ext cx="8229600" cy="365760"/>
          </a:xfrm>
          <a:prstGeom prst="rect">
            <a:avLst/>
          </a:prstGeom>
          <a:noFill/>
          <a:ln/>
        </p:spPr>
        <p:txBody>
          <a:bodyPr wrap="square" lIns="0" tIns="0" rIns="0" bIns="0" rtlCol="0" anchor="t"/>
          <a:lstStyle/>
          <a:p>
            <a:pPr marL="0" indent="0">
              <a:buNone/>
            </a:pPr>
            <a:r>
              <a:rPr lang="en-US" sz="1500" i="1" dirty="0">
                <a:solidFill>
                  <a:srgbClr val="5A5A5A"/>
                </a:solidFill>
                <a:latin typeface="Calibri" pitchFamily="34" charset="0"/>
                <a:ea typeface="Calibri" pitchFamily="34" charset="-122"/>
                <a:cs typeface="Calibri" pitchFamily="34" charset="-120"/>
              </a:rPr>
              <a:t>Circle the correct answer in your booklet.</a:t>
            </a:r>
            <a:endParaRPr lang="en-US" sz="1500" dirty="0"/>
          </a:p>
        </p:txBody>
      </p:sp>
      <p:sp>
        <p:nvSpPr>
          <p:cNvPr id="9" name="Shape 7"/>
          <p:cNvSpPr/>
          <p:nvPr/>
        </p:nvSpPr>
        <p:spPr>
          <a:xfrm>
            <a:off x="548640" y="1874520"/>
            <a:ext cx="544068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0" name="Text 8"/>
          <p:cNvSpPr txBox="1"/>
          <p:nvPr/>
        </p:nvSpPr>
        <p:spPr>
          <a:xfrm>
            <a:off x="822960" y="2057400"/>
            <a:ext cx="4937760" cy="411480"/>
          </a:xfrm>
          <a:prstGeom prst="rect">
            <a:avLst/>
          </a:prstGeom>
          <a:noFill/>
          <a:ln/>
        </p:spPr>
        <p:txBody>
          <a:bodyPr wrap="square" lIns="0" tIns="0" rIns="0" bIns="0" rtlCol="0" anchor="t"/>
          <a:lstStyle/>
          <a:p>
            <a:pPr marL="0" indent="0">
              <a:buNone/>
            </a:pPr>
            <a:r>
              <a:rPr lang="en-US" sz="1600" b="1" dirty="0">
                <a:solidFill>
                  <a:srgbClr val="222222"/>
                </a:solidFill>
                <a:latin typeface="Calibri" pitchFamily="34" charset="0"/>
                <a:ea typeface="Calibri" pitchFamily="34" charset="-122"/>
                <a:cs typeface="Calibri" pitchFamily="34" charset="-120"/>
              </a:rPr>
              <a:t>1. What is PACE?</a:t>
            </a:r>
            <a:endParaRPr lang="en-US" sz="1600" dirty="0"/>
          </a:p>
        </p:txBody>
      </p:sp>
      <p:sp>
        <p:nvSpPr>
          <p:cNvPr id="11" name="Text 9"/>
          <p:cNvSpPr txBox="1"/>
          <p:nvPr/>
        </p:nvSpPr>
        <p:spPr>
          <a:xfrm>
            <a:off x="822960" y="2560320"/>
            <a:ext cx="4937760" cy="1325880"/>
          </a:xfrm>
          <a:prstGeom prst="rect">
            <a:avLst/>
          </a:prstGeom>
          <a:noFill/>
          <a:ln/>
        </p:spPr>
        <p:txBody>
          <a:bodyPr wrap="square" lIns="0" tIns="0" rIns="0" bIns="0" rtlCol="0" anchor="t"/>
          <a:lstStyle/>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A. How high or low the voice is</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B. The speed of speaking</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C. How loud the voice is</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D. Stressing one word</a:t>
            </a:r>
            <a:endParaRPr lang="en-US" sz="1350" dirty="0"/>
          </a:p>
        </p:txBody>
      </p:sp>
      <p:sp>
        <p:nvSpPr>
          <p:cNvPr id="12" name="Shape 10"/>
          <p:cNvSpPr/>
          <p:nvPr/>
        </p:nvSpPr>
        <p:spPr>
          <a:xfrm>
            <a:off x="6172200" y="1874520"/>
            <a:ext cx="544068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6446520" y="2057400"/>
            <a:ext cx="4937760" cy="411480"/>
          </a:xfrm>
          <a:prstGeom prst="rect">
            <a:avLst/>
          </a:prstGeom>
          <a:noFill/>
          <a:ln/>
        </p:spPr>
        <p:txBody>
          <a:bodyPr wrap="square" lIns="0" tIns="0" rIns="0" bIns="0" rtlCol="0" anchor="t"/>
          <a:lstStyle/>
          <a:p>
            <a:pPr marL="0" indent="0">
              <a:buNone/>
            </a:pPr>
            <a:r>
              <a:rPr lang="en-US" sz="1600" b="1" dirty="0">
                <a:solidFill>
                  <a:srgbClr val="222222"/>
                </a:solidFill>
                <a:latin typeface="Calibri" pitchFamily="34" charset="0"/>
                <a:ea typeface="Calibri" pitchFamily="34" charset="-122"/>
                <a:cs typeface="Calibri" pitchFamily="34" charset="-120"/>
              </a:rPr>
              <a:t>2. What is GAIT?</a:t>
            </a:r>
            <a:endParaRPr lang="en-US" sz="1600" dirty="0"/>
          </a:p>
        </p:txBody>
      </p:sp>
      <p:sp>
        <p:nvSpPr>
          <p:cNvPr id="14" name="Text 12"/>
          <p:cNvSpPr txBox="1"/>
          <p:nvPr/>
        </p:nvSpPr>
        <p:spPr>
          <a:xfrm>
            <a:off x="6446520" y="2560320"/>
            <a:ext cx="4937760" cy="1325880"/>
          </a:xfrm>
          <a:prstGeom prst="rect">
            <a:avLst/>
          </a:prstGeom>
          <a:noFill/>
          <a:ln/>
        </p:spPr>
        <p:txBody>
          <a:bodyPr wrap="square" lIns="0" tIns="0" rIns="0" bIns="0" rtlCol="0" anchor="t"/>
          <a:lstStyle/>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A. The way a character walks</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B. A hand movement</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C. Where a character looks</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D. How a character stands still</a:t>
            </a:r>
            <a:endParaRPr lang="en-US" sz="1350" dirty="0"/>
          </a:p>
        </p:txBody>
      </p:sp>
      <p:sp>
        <p:nvSpPr>
          <p:cNvPr id="15" name="Shape 13"/>
          <p:cNvSpPr/>
          <p:nvPr/>
        </p:nvSpPr>
        <p:spPr>
          <a:xfrm>
            <a:off x="548640" y="4160520"/>
            <a:ext cx="544068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6" name="Text 14"/>
          <p:cNvSpPr txBox="1"/>
          <p:nvPr/>
        </p:nvSpPr>
        <p:spPr>
          <a:xfrm>
            <a:off x="822960" y="4343400"/>
            <a:ext cx="4937760" cy="411480"/>
          </a:xfrm>
          <a:prstGeom prst="rect">
            <a:avLst/>
          </a:prstGeom>
          <a:noFill/>
          <a:ln/>
        </p:spPr>
        <p:txBody>
          <a:bodyPr wrap="square" lIns="0" tIns="0" rIns="0" bIns="0" rtlCol="0" anchor="t"/>
          <a:lstStyle/>
          <a:p>
            <a:pPr marL="0" indent="0">
              <a:buNone/>
            </a:pPr>
            <a:r>
              <a:rPr lang="en-US" sz="1600" b="1" dirty="0">
                <a:solidFill>
                  <a:srgbClr val="222222"/>
                </a:solidFill>
                <a:latin typeface="Calibri" pitchFamily="34" charset="0"/>
                <a:ea typeface="Calibri" pitchFamily="34" charset="-122"/>
                <a:cs typeface="Calibri" pitchFamily="34" charset="-120"/>
              </a:rPr>
              <a:t>3. What is PROXEMICS?</a:t>
            </a:r>
            <a:endParaRPr lang="en-US" sz="1600" dirty="0"/>
          </a:p>
        </p:txBody>
      </p:sp>
      <p:sp>
        <p:nvSpPr>
          <p:cNvPr id="17" name="Text 15"/>
          <p:cNvSpPr txBox="1"/>
          <p:nvPr/>
        </p:nvSpPr>
        <p:spPr>
          <a:xfrm>
            <a:off x="822960" y="4846320"/>
            <a:ext cx="4937760" cy="1325880"/>
          </a:xfrm>
          <a:prstGeom prst="rect">
            <a:avLst/>
          </a:prstGeom>
          <a:noFill/>
          <a:ln/>
        </p:spPr>
        <p:txBody>
          <a:bodyPr wrap="square" lIns="0" tIns="0" rIns="0" bIns="0" rtlCol="0" anchor="t"/>
          <a:lstStyle/>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A. The height of a platform</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B. The order of entrances</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C. The distance between characters, showing their relationship</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D. A type of stage</a:t>
            </a:r>
            <a:endParaRPr lang="en-US" sz="1350" dirty="0"/>
          </a:p>
        </p:txBody>
      </p:sp>
      <p:sp>
        <p:nvSpPr>
          <p:cNvPr id="18" name="Shape 16"/>
          <p:cNvSpPr/>
          <p:nvPr/>
        </p:nvSpPr>
        <p:spPr>
          <a:xfrm>
            <a:off x="6172200" y="4160520"/>
            <a:ext cx="544068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9" name="Text 17"/>
          <p:cNvSpPr txBox="1"/>
          <p:nvPr/>
        </p:nvSpPr>
        <p:spPr>
          <a:xfrm>
            <a:off x="6446520" y="4343400"/>
            <a:ext cx="4937760" cy="411480"/>
          </a:xfrm>
          <a:prstGeom prst="rect">
            <a:avLst/>
          </a:prstGeom>
          <a:noFill/>
          <a:ln/>
        </p:spPr>
        <p:txBody>
          <a:bodyPr wrap="square" lIns="0" tIns="0" rIns="0" bIns="0" rtlCol="0" anchor="t"/>
          <a:lstStyle/>
          <a:p>
            <a:pPr marL="0" indent="0">
              <a:buNone/>
            </a:pPr>
            <a:r>
              <a:rPr lang="en-US" sz="1600" b="1" dirty="0">
                <a:solidFill>
                  <a:srgbClr val="222222"/>
                </a:solidFill>
                <a:latin typeface="Calibri" pitchFamily="34" charset="0"/>
                <a:ea typeface="Calibri" pitchFamily="34" charset="-122"/>
                <a:cs typeface="Calibri" pitchFamily="34" charset="-120"/>
              </a:rPr>
              <a:t>4. What is DOWNSTAGE?</a:t>
            </a:r>
            <a:endParaRPr lang="en-US" sz="1600" dirty="0"/>
          </a:p>
        </p:txBody>
      </p:sp>
      <p:sp>
        <p:nvSpPr>
          <p:cNvPr id="20" name="Text 18"/>
          <p:cNvSpPr txBox="1"/>
          <p:nvPr/>
        </p:nvSpPr>
        <p:spPr>
          <a:xfrm>
            <a:off x="6446520" y="4846320"/>
            <a:ext cx="4937760" cy="1325880"/>
          </a:xfrm>
          <a:prstGeom prst="rect">
            <a:avLst/>
          </a:prstGeom>
          <a:noFill/>
          <a:ln/>
        </p:spPr>
        <p:txBody>
          <a:bodyPr wrap="square" lIns="0" tIns="0" rIns="0" bIns="0" rtlCol="0" anchor="t"/>
          <a:lstStyle/>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A. The back of the stage</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B. Stage left</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C. Underneath the stage</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D. The area of the stage nearest the audience</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DO NOW — ANSWERS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Check Your Understanding</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Do Now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737360"/>
            <a:ext cx="5440680" cy="2057400"/>
          </a:xfrm>
          <a:prstGeom prst="roundRect">
            <a:avLst>
              <a:gd name="adj" fmla="val 3556"/>
            </a:avLst>
          </a:prstGeom>
          <a:solidFill>
            <a:srgbClr val="3D3D3D"/>
          </a:solidFill>
          <a:ln w="19050">
            <a:solidFill>
              <a:srgbClr val="990011"/>
            </a:solidFill>
            <a:prstDash val="solid"/>
          </a:ln>
        </p:spPr>
        <p:txBody>
          <a:bodyPr/>
          <a:lstStyle/>
          <a:p>
            <a:endParaRPr lang="en-GB"/>
          </a:p>
        </p:txBody>
      </p:sp>
      <p:sp>
        <p:nvSpPr>
          <p:cNvPr id="9" name="Text 7"/>
          <p:cNvSpPr txBox="1"/>
          <p:nvPr/>
        </p:nvSpPr>
        <p:spPr>
          <a:xfrm>
            <a:off x="822960" y="1965960"/>
            <a:ext cx="4937760" cy="457200"/>
          </a:xfrm>
          <a:prstGeom prst="rect">
            <a:avLst/>
          </a:prstGeom>
          <a:noFill/>
          <a:ln/>
        </p:spPr>
        <p:txBody>
          <a:bodyPr wrap="square" lIns="0" tIns="0" rIns="0" bIns="0" rtlCol="0" anchor="t"/>
          <a:lstStyle/>
          <a:p>
            <a:pPr marL="0" indent="0">
              <a:buNone/>
            </a:pPr>
            <a:r>
              <a:rPr lang="en-US" sz="2000" b="1" dirty="0">
                <a:solidFill>
                  <a:srgbClr val="C9A24B"/>
                </a:solidFill>
                <a:latin typeface="Cambria" pitchFamily="34" charset="0"/>
                <a:ea typeface="Cambria" pitchFamily="34" charset="-122"/>
                <a:cs typeface="Cambria" pitchFamily="34" charset="-120"/>
              </a:rPr>
              <a:t>1. Pace (B)</a:t>
            </a:r>
            <a:endParaRPr lang="en-US" sz="2000" dirty="0"/>
          </a:p>
        </p:txBody>
      </p:sp>
      <p:sp>
        <p:nvSpPr>
          <p:cNvPr id="10" name="Text 8"/>
          <p:cNvSpPr txBox="1"/>
          <p:nvPr/>
        </p:nvSpPr>
        <p:spPr>
          <a:xfrm>
            <a:off x="822960" y="2514600"/>
            <a:ext cx="4937760" cy="1097280"/>
          </a:xfrm>
          <a:prstGeom prst="rect">
            <a:avLst/>
          </a:prstGeom>
          <a:noFill/>
          <a:ln/>
        </p:spPr>
        <p:txBody>
          <a:bodyPr wrap="square" lIns="0" tIns="0" rIns="0" bIns="0" rtlCol="0" anchor="t"/>
          <a:lstStyle/>
          <a:p>
            <a:pPr marL="0" indent="0">
              <a:buNone/>
            </a:pPr>
            <a:r>
              <a:rPr lang="en-US" sz="1500" dirty="0">
                <a:solidFill>
                  <a:srgbClr val="D8D5CF"/>
                </a:solidFill>
                <a:latin typeface="Calibri" pitchFamily="34" charset="0"/>
                <a:ea typeface="Calibri" pitchFamily="34" charset="-122"/>
                <a:cs typeface="Calibri" pitchFamily="34" charset="-120"/>
              </a:rPr>
              <a:t>The speed of speaking: Leah racing through "Let's, come on, let's, it won't be that bad".</a:t>
            </a:r>
            <a:endParaRPr lang="en-US" sz="1500" dirty="0"/>
          </a:p>
        </p:txBody>
      </p:sp>
      <p:sp>
        <p:nvSpPr>
          <p:cNvPr id="11" name="Shape 9"/>
          <p:cNvSpPr/>
          <p:nvPr/>
        </p:nvSpPr>
        <p:spPr>
          <a:xfrm>
            <a:off x="6172200" y="1737360"/>
            <a:ext cx="5440680" cy="2057400"/>
          </a:xfrm>
          <a:prstGeom prst="roundRect">
            <a:avLst>
              <a:gd name="adj" fmla="val 3556"/>
            </a:avLst>
          </a:prstGeom>
          <a:solidFill>
            <a:srgbClr val="3D3D3D"/>
          </a:solidFill>
          <a:ln w="19050">
            <a:solidFill>
              <a:srgbClr val="990011"/>
            </a:solidFill>
            <a:prstDash val="solid"/>
          </a:ln>
        </p:spPr>
        <p:txBody>
          <a:bodyPr/>
          <a:lstStyle/>
          <a:p>
            <a:endParaRPr lang="en-GB"/>
          </a:p>
        </p:txBody>
      </p:sp>
      <p:sp>
        <p:nvSpPr>
          <p:cNvPr id="12" name="Text 10"/>
          <p:cNvSpPr txBox="1"/>
          <p:nvPr/>
        </p:nvSpPr>
        <p:spPr>
          <a:xfrm>
            <a:off x="6446520" y="1965960"/>
            <a:ext cx="4937760" cy="457200"/>
          </a:xfrm>
          <a:prstGeom prst="rect">
            <a:avLst/>
          </a:prstGeom>
          <a:noFill/>
          <a:ln/>
        </p:spPr>
        <p:txBody>
          <a:bodyPr wrap="square" lIns="0" tIns="0" rIns="0" bIns="0" rtlCol="0" anchor="t"/>
          <a:lstStyle/>
          <a:p>
            <a:pPr marL="0" indent="0">
              <a:buNone/>
            </a:pPr>
            <a:r>
              <a:rPr lang="en-US" sz="2000" b="1" dirty="0">
                <a:solidFill>
                  <a:srgbClr val="C9A24B"/>
                </a:solidFill>
                <a:latin typeface="Cambria" pitchFamily="34" charset="0"/>
                <a:ea typeface="Cambria" pitchFamily="34" charset="-122"/>
                <a:cs typeface="Cambria" pitchFamily="34" charset="-120"/>
              </a:rPr>
              <a:t>2. Gait (A)</a:t>
            </a:r>
            <a:endParaRPr lang="en-US" sz="2000" dirty="0"/>
          </a:p>
        </p:txBody>
      </p:sp>
      <p:sp>
        <p:nvSpPr>
          <p:cNvPr id="13" name="Text 11"/>
          <p:cNvSpPr txBox="1"/>
          <p:nvPr/>
        </p:nvSpPr>
        <p:spPr>
          <a:xfrm>
            <a:off x="6446520" y="2514600"/>
            <a:ext cx="4937760" cy="1097280"/>
          </a:xfrm>
          <a:prstGeom prst="rect">
            <a:avLst/>
          </a:prstGeom>
          <a:noFill/>
          <a:ln/>
        </p:spPr>
        <p:txBody>
          <a:bodyPr wrap="square" lIns="0" tIns="0" rIns="0" bIns="0" rtlCol="0" anchor="t"/>
          <a:lstStyle/>
          <a:p>
            <a:pPr marL="0" indent="0">
              <a:buNone/>
            </a:pPr>
            <a:r>
              <a:rPr lang="en-US" sz="1500" dirty="0">
                <a:solidFill>
                  <a:srgbClr val="D8D5CF"/>
                </a:solidFill>
                <a:latin typeface="Calibri" pitchFamily="34" charset="0"/>
                <a:ea typeface="Calibri" pitchFamily="34" charset="-122"/>
                <a:cs typeface="Calibri" pitchFamily="34" charset="-120"/>
              </a:rPr>
              <a:t>The way a character walks: Brian bounding off with Adam.</a:t>
            </a:r>
            <a:endParaRPr lang="en-US" sz="1500" dirty="0"/>
          </a:p>
        </p:txBody>
      </p:sp>
      <p:sp>
        <p:nvSpPr>
          <p:cNvPr id="14" name="Shape 12"/>
          <p:cNvSpPr/>
          <p:nvPr/>
        </p:nvSpPr>
        <p:spPr>
          <a:xfrm>
            <a:off x="548640" y="4023360"/>
            <a:ext cx="5440680" cy="2057400"/>
          </a:xfrm>
          <a:prstGeom prst="roundRect">
            <a:avLst>
              <a:gd name="adj" fmla="val 3556"/>
            </a:avLst>
          </a:prstGeom>
          <a:solidFill>
            <a:srgbClr val="3D3D3D"/>
          </a:solidFill>
          <a:ln w="19050">
            <a:solidFill>
              <a:srgbClr val="990011"/>
            </a:solidFill>
            <a:prstDash val="solid"/>
          </a:ln>
        </p:spPr>
        <p:txBody>
          <a:bodyPr/>
          <a:lstStyle/>
          <a:p>
            <a:endParaRPr lang="en-GB"/>
          </a:p>
        </p:txBody>
      </p:sp>
      <p:sp>
        <p:nvSpPr>
          <p:cNvPr id="15" name="Text 13"/>
          <p:cNvSpPr txBox="1"/>
          <p:nvPr/>
        </p:nvSpPr>
        <p:spPr>
          <a:xfrm>
            <a:off x="822960" y="4251960"/>
            <a:ext cx="4937760" cy="457200"/>
          </a:xfrm>
          <a:prstGeom prst="rect">
            <a:avLst/>
          </a:prstGeom>
          <a:noFill/>
          <a:ln/>
        </p:spPr>
        <p:txBody>
          <a:bodyPr wrap="square" lIns="0" tIns="0" rIns="0" bIns="0" rtlCol="0" anchor="t"/>
          <a:lstStyle/>
          <a:p>
            <a:pPr marL="0" indent="0">
              <a:buNone/>
            </a:pPr>
            <a:r>
              <a:rPr lang="en-US" sz="2000" b="1" dirty="0">
                <a:solidFill>
                  <a:srgbClr val="C9A24B"/>
                </a:solidFill>
                <a:latin typeface="Cambria" pitchFamily="34" charset="0"/>
                <a:ea typeface="Cambria" pitchFamily="34" charset="-122"/>
                <a:cs typeface="Cambria" pitchFamily="34" charset="-120"/>
              </a:rPr>
              <a:t>3. Proxemics (C)</a:t>
            </a:r>
            <a:endParaRPr lang="en-US" sz="2000" dirty="0"/>
          </a:p>
        </p:txBody>
      </p:sp>
      <p:sp>
        <p:nvSpPr>
          <p:cNvPr id="16" name="Text 14"/>
          <p:cNvSpPr txBox="1"/>
          <p:nvPr/>
        </p:nvSpPr>
        <p:spPr>
          <a:xfrm>
            <a:off x="822960" y="4800600"/>
            <a:ext cx="4937760" cy="1097280"/>
          </a:xfrm>
          <a:prstGeom prst="rect">
            <a:avLst/>
          </a:prstGeom>
          <a:noFill/>
          <a:ln/>
        </p:spPr>
        <p:txBody>
          <a:bodyPr wrap="square" lIns="0" tIns="0" rIns="0" bIns="0" rtlCol="0" anchor="t"/>
          <a:lstStyle/>
          <a:p>
            <a:pPr marL="0" indent="0">
              <a:buNone/>
            </a:pPr>
            <a:r>
              <a:rPr lang="en-US" sz="1500" dirty="0">
                <a:solidFill>
                  <a:srgbClr val="D8D5CF"/>
                </a:solidFill>
                <a:latin typeface="Calibri" pitchFamily="34" charset="0"/>
                <a:ea typeface="Calibri" pitchFamily="34" charset="-122"/>
                <a:cs typeface="Calibri" pitchFamily="34" charset="-120"/>
              </a:rPr>
              <a:t>The distance between characters: Phil's hand on Lou's shoulder, close and controlling.</a:t>
            </a:r>
            <a:endParaRPr lang="en-US" sz="1500" dirty="0"/>
          </a:p>
        </p:txBody>
      </p:sp>
      <p:sp>
        <p:nvSpPr>
          <p:cNvPr id="17" name="Shape 15"/>
          <p:cNvSpPr/>
          <p:nvPr/>
        </p:nvSpPr>
        <p:spPr>
          <a:xfrm>
            <a:off x="6172200" y="4023360"/>
            <a:ext cx="5440680" cy="2057400"/>
          </a:xfrm>
          <a:prstGeom prst="roundRect">
            <a:avLst>
              <a:gd name="adj" fmla="val 3556"/>
            </a:avLst>
          </a:prstGeom>
          <a:solidFill>
            <a:srgbClr val="3D3D3D"/>
          </a:solidFill>
          <a:ln w="19050">
            <a:solidFill>
              <a:srgbClr val="990011"/>
            </a:solidFill>
            <a:prstDash val="solid"/>
          </a:ln>
        </p:spPr>
        <p:txBody>
          <a:bodyPr/>
          <a:lstStyle/>
          <a:p>
            <a:endParaRPr lang="en-GB"/>
          </a:p>
        </p:txBody>
      </p:sp>
      <p:sp>
        <p:nvSpPr>
          <p:cNvPr id="18" name="Text 16"/>
          <p:cNvSpPr txBox="1"/>
          <p:nvPr/>
        </p:nvSpPr>
        <p:spPr>
          <a:xfrm>
            <a:off x="6446520" y="4251960"/>
            <a:ext cx="4937760" cy="457200"/>
          </a:xfrm>
          <a:prstGeom prst="rect">
            <a:avLst/>
          </a:prstGeom>
          <a:noFill/>
          <a:ln/>
        </p:spPr>
        <p:txBody>
          <a:bodyPr wrap="square" lIns="0" tIns="0" rIns="0" bIns="0" rtlCol="0" anchor="t"/>
          <a:lstStyle/>
          <a:p>
            <a:pPr marL="0" indent="0">
              <a:buNone/>
            </a:pPr>
            <a:r>
              <a:rPr lang="en-US" sz="2000" b="1" dirty="0">
                <a:solidFill>
                  <a:srgbClr val="C9A24B"/>
                </a:solidFill>
                <a:latin typeface="Cambria" pitchFamily="34" charset="0"/>
                <a:ea typeface="Cambria" pitchFamily="34" charset="-122"/>
                <a:cs typeface="Cambria" pitchFamily="34" charset="-120"/>
              </a:rPr>
              <a:t>4. Downstage (D)</a:t>
            </a:r>
            <a:endParaRPr lang="en-US" sz="2000" dirty="0"/>
          </a:p>
        </p:txBody>
      </p:sp>
      <p:sp>
        <p:nvSpPr>
          <p:cNvPr id="19" name="Text 17"/>
          <p:cNvSpPr txBox="1"/>
          <p:nvPr/>
        </p:nvSpPr>
        <p:spPr>
          <a:xfrm>
            <a:off x="6446520" y="4800600"/>
            <a:ext cx="4937760" cy="1097280"/>
          </a:xfrm>
          <a:prstGeom prst="rect">
            <a:avLst/>
          </a:prstGeom>
          <a:noFill/>
          <a:ln/>
        </p:spPr>
        <p:txBody>
          <a:bodyPr wrap="square" lIns="0" tIns="0" rIns="0" bIns="0" rtlCol="0" anchor="t"/>
          <a:lstStyle/>
          <a:p>
            <a:pPr marL="0" indent="0">
              <a:buNone/>
            </a:pPr>
            <a:r>
              <a:rPr lang="en-US" sz="1500" dirty="0">
                <a:solidFill>
                  <a:srgbClr val="D8D5CF"/>
                </a:solidFill>
                <a:latin typeface="Calibri" pitchFamily="34" charset="0"/>
                <a:ea typeface="Calibri" pitchFamily="34" charset="-122"/>
                <a:cs typeface="Calibri" pitchFamily="34" charset="-120"/>
              </a:rPr>
              <a:t>The area nearest the audience. Upstage is furthest away.</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TODAY'S LEARNING</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Learning Objectives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Learning Objectives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73736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9" name="Shape 7"/>
          <p:cNvSpPr/>
          <p:nvPr/>
        </p:nvSpPr>
        <p:spPr>
          <a:xfrm>
            <a:off x="548640" y="1737360"/>
            <a:ext cx="109728" cy="1234440"/>
          </a:xfrm>
          <a:prstGeom prst="rect">
            <a:avLst/>
          </a:prstGeom>
          <a:solidFill>
            <a:srgbClr val="990011"/>
          </a:solidFill>
          <a:ln w="12700">
            <a:solidFill>
              <a:srgbClr val="990011"/>
            </a:solidFill>
            <a:prstDash val="solid"/>
          </a:ln>
        </p:spPr>
        <p:txBody>
          <a:bodyPr/>
          <a:lstStyle/>
          <a:p>
            <a:endParaRPr lang="en-GB"/>
          </a:p>
        </p:txBody>
      </p:sp>
      <p:sp>
        <p:nvSpPr>
          <p:cNvPr id="10" name="Text 8"/>
          <p:cNvSpPr txBox="1"/>
          <p:nvPr/>
        </p:nvSpPr>
        <p:spPr>
          <a:xfrm>
            <a:off x="914400" y="1737360"/>
            <a:ext cx="2743200" cy="1234440"/>
          </a:xfrm>
          <a:prstGeom prst="rect">
            <a:avLst/>
          </a:prstGeom>
          <a:noFill/>
          <a:ln/>
        </p:spPr>
        <p:txBody>
          <a:bodyPr wrap="square" lIns="0" tIns="0" rIns="0" bIns="0" rtlCol="0" anchor="ctr"/>
          <a:lstStyle/>
          <a:p>
            <a:pPr marL="0" indent="0">
              <a:buNone/>
            </a:pPr>
            <a:r>
              <a:rPr lang="en-US" sz="1800" b="1" dirty="0">
                <a:solidFill>
                  <a:srgbClr val="990011"/>
                </a:solidFill>
                <a:latin typeface="Cambria" pitchFamily="34" charset="0"/>
                <a:ea typeface="Cambria" pitchFamily="34" charset="-122"/>
                <a:cs typeface="Cambria" pitchFamily="34" charset="-120"/>
              </a:rPr>
              <a:t>LO1 — KNOW</a:t>
            </a:r>
            <a:endParaRPr lang="en-US" sz="1800" dirty="0"/>
          </a:p>
        </p:txBody>
      </p:sp>
      <p:sp>
        <p:nvSpPr>
          <p:cNvPr id="11" name="Text 9"/>
          <p:cNvSpPr txBox="1"/>
          <p:nvPr/>
        </p:nvSpPr>
        <p:spPr>
          <a:xfrm>
            <a:off x="3749040" y="1737360"/>
            <a:ext cx="7589520" cy="12344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What the 12-mark question asks, how it is marked, and the vocab for vocal skills, physical skills and stage space.</a:t>
            </a:r>
            <a:endParaRPr lang="en-US" sz="1700" dirty="0"/>
          </a:p>
        </p:txBody>
      </p:sp>
      <p:sp>
        <p:nvSpPr>
          <p:cNvPr id="12" name="Shape 10"/>
          <p:cNvSpPr/>
          <p:nvPr/>
        </p:nvSpPr>
        <p:spPr>
          <a:xfrm>
            <a:off x="548640" y="320040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13" name="Shape 11"/>
          <p:cNvSpPr/>
          <p:nvPr/>
        </p:nvSpPr>
        <p:spPr>
          <a:xfrm>
            <a:off x="548640" y="3200400"/>
            <a:ext cx="109728" cy="1234440"/>
          </a:xfrm>
          <a:prstGeom prst="rect">
            <a:avLst/>
          </a:prstGeom>
          <a:solidFill>
            <a:srgbClr val="C9A24B"/>
          </a:solidFill>
          <a:ln w="12700">
            <a:solidFill>
              <a:srgbClr val="C9A24B"/>
            </a:solidFill>
            <a:prstDash val="solid"/>
          </a:ln>
        </p:spPr>
        <p:txBody>
          <a:bodyPr/>
          <a:lstStyle/>
          <a:p>
            <a:endParaRPr lang="en-GB"/>
          </a:p>
        </p:txBody>
      </p:sp>
      <p:sp>
        <p:nvSpPr>
          <p:cNvPr id="14" name="Text 12"/>
          <p:cNvSpPr txBox="1"/>
          <p:nvPr/>
        </p:nvSpPr>
        <p:spPr>
          <a:xfrm>
            <a:off x="914400" y="3200400"/>
            <a:ext cx="2743200" cy="1234440"/>
          </a:xfrm>
          <a:prstGeom prst="rect">
            <a:avLst/>
          </a:prstGeom>
          <a:noFill/>
          <a:ln/>
        </p:spPr>
        <p:txBody>
          <a:bodyPr wrap="square" lIns="0" tIns="0" rIns="0" bIns="0" rtlCol="0" anchor="ctr"/>
          <a:lstStyle/>
          <a:p>
            <a:pPr marL="0" indent="0">
              <a:buNone/>
            </a:pPr>
            <a:r>
              <a:rPr lang="en-US" sz="1800" b="1" dirty="0">
                <a:solidFill>
                  <a:srgbClr val="C9A24B"/>
                </a:solidFill>
                <a:latin typeface="Cambria" pitchFamily="34" charset="0"/>
                <a:ea typeface="Cambria" pitchFamily="34" charset="-122"/>
                <a:cs typeface="Cambria" pitchFamily="34" charset="-120"/>
              </a:rPr>
              <a:t>LO2 — UNDERSTAND</a:t>
            </a:r>
            <a:endParaRPr lang="en-US" sz="1800" dirty="0"/>
          </a:p>
        </p:txBody>
      </p:sp>
      <p:sp>
        <p:nvSpPr>
          <p:cNvPr id="15" name="Text 13"/>
          <p:cNvSpPr txBox="1"/>
          <p:nvPr/>
        </p:nvSpPr>
        <p:spPr>
          <a:xfrm>
            <a:off x="3749040" y="3200400"/>
            <a:ext cx="7589520" cy="12344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How a director shapes an actor's performance to show a character trait in the extract and the complete play.</a:t>
            </a:r>
            <a:endParaRPr lang="en-US" sz="1700" dirty="0"/>
          </a:p>
        </p:txBody>
      </p:sp>
      <p:sp>
        <p:nvSpPr>
          <p:cNvPr id="16" name="Shape 14"/>
          <p:cNvSpPr/>
          <p:nvPr/>
        </p:nvSpPr>
        <p:spPr>
          <a:xfrm>
            <a:off x="548640" y="466344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548640" y="4663440"/>
            <a:ext cx="109728" cy="1234440"/>
          </a:xfrm>
          <a:prstGeom prst="rect">
            <a:avLst/>
          </a:prstGeom>
          <a:solidFill>
            <a:srgbClr val="1F5C4E"/>
          </a:solidFill>
          <a:ln w="12700">
            <a:solidFill>
              <a:srgbClr val="1F5C4E"/>
            </a:solidFill>
            <a:prstDash val="solid"/>
          </a:ln>
        </p:spPr>
        <p:txBody>
          <a:bodyPr/>
          <a:lstStyle/>
          <a:p>
            <a:endParaRPr lang="en-GB"/>
          </a:p>
        </p:txBody>
      </p:sp>
      <p:sp>
        <p:nvSpPr>
          <p:cNvPr id="18" name="Text 16"/>
          <p:cNvSpPr txBox="1"/>
          <p:nvPr/>
        </p:nvSpPr>
        <p:spPr>
          <a:xfrm>
            <a:off x="914400" y="4663440"/>
            <a:ext cx="2743200" cy="1234440"/>
          </a:xfrm>
          <a:prstGeom prst="rect">
            <a:avLst/>
          </a:prstGeom>
          <a:noFill/>
          <a:ln/>
        </p:spPr>
        <p:txBody>
          <a:bodyPr wrap="square" lIns="0" tIns="0" rIns="0" bIns="0" rtlCol="0" anchor="ctr"/>
          <a:lstStyle/>
          <a:p>
            <a:pPr marL="0" indent="0">
              <a:buNone/>
            </a:pPr>
            <a:r>
              <a:rPr lang="en-US" sz="1800" b="1" dirty="0">
                <a:solidFill>
                  <a:srgbClr val="1F5C4E"/>
                </a:solidFill>
                <a:latin typeface="Cambria" pitchFamily="34" charset="0"/>
                <a:ea typeface="Cambria" pitchFamily="34" charset="-122"/>
                <a:cs typeface="Cambria" pitchFamily="34" charset="-120"/>
              </a:rPr>
              <a:t>LO3 — BE ABLE TO</a:t>
            </a:r>
            <a:endParaRPr lang="en-US" sz="1800" dirty="0"/>
          </a:p>
        </p:txBody>
      </p:sp>
      <p:sp>
        <p:nvSpPr>
          <p:cNvPr id="19" name="Text 17"/>
          <p:cNvSpPr txBox="1"/>
          <p:nvPr/>
        </p:nvSpPr>
        <p:spPr>
          <a:xfrm>
            <a:off x="3749040" y="4663440"/>
            <a:ext cx="7589520" cy="12344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Write three CIDER paragraphs (vocal, physical, stage space) as a director: together, then on your own.</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HOW TODAY WORKS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Our Route Through the Lesson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Lesson Map</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737360"/>
            <a:ext cx="841901" cy="822960"/>
          </a:xfrm>
          <a:prstGeom prst="rect">
            <a:avLst/>
          </a:prstGeom>
          <a:solidFill>
            <a:srgbClr val="9A9A9A"/>
          </a:solidFill>
          <a:ln w="12700">
            <a:solidFill>
              <a:srgbClr val="9A9A9A"/>
            </a:solidFill>
            <a:prstDash val="solid"/>
          </a:ln>
        </p:spPr>
        <p:txBody>
          <a:bodyPr/>
          <a:lstStyle/>
          <a:p>
            <a:endParaRPr lang="en-GB"/>
          </a:p>
        </p:txBody>
      </p:sp>
      <p:sp>
        <p:nvSpPr>
          <p:cNvPr id="7" name="Text 5"/>
          <p:cNvSpPr txBox="1"/>
          <p:nvPr/>
        </p:nvSpPr>
        <p:spPr>
          <a:xfrm>
            <a:off x="548640" y="1737360"/>
            <a:ext cx="841901"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Start</a:t>
            </a:r>
            <a:endParaRPr lang="en-US" sz="1100" dirty="0"/>
          </a:p>
        </p:txBody>
      </p:sp>
      <p:sp>
        <p:nvSpPr>
          <p:cNvPr id="8" name="Shape 6"/>
          <p:cNvSpPr/>
          <p:nvPr/>
        </p:nvSpPr>
        <p:spPr>
          <a:xfrm>
            <a:off x="1417973" y="1737360"/>
            <a:ext cx="1078992" cy="822960"/>
          </a:xfrm>
          <a:prstGeom prst="rect">
            <a:avLst/>
          </a:prstGeom>
          <a:solidFill>
            <a:srgbClr val="2B2B2B"/>
          </a:solidFill>
          <a:ln w="12700">
            <a:solidFill>
              <a:srgbClr val="2B2B2B"/>
            </a:solidFill>
            <a:prstDash val="solid"/>
          </a:ln>
        </p:spPr>
        <p:txBody>
          <a:bodyPr/>
          <a:lstStyle/>
          <a:p>
            <a:endParaRPr lang="en-GB"/>
          </a:p>
        </p:txBody>
      </p:sp>
      <p:sp>
        <p:nvSpPr>
          <p:cNvPr id="9" name="Text 7"/>
          <p:cNvSpPr txBox="1"/>
          <p:nvPr/>
        </p:nvSpPr>
        <p:spPr>
          <a:xfrm>
            <a:off x="1417973" y="1737360"/>
            <a:ext cx="1078992"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The question</a:t>
            </a:r>
            <a:endParaRPr lang="en-US" sz="1100" dirty="0"/>
          </a:p>
        </p:txBody>
      </p:sp>
      <p:sp>
        <p:nvSpPr>
          <p:cNvPr id="10" name="Shape 8"/>
          <p:cNvSpPr/>
          <p:nvPr/>
        </p:nvSpPr>
        <p:spPr>
          <a:xfrm>
            <a:off x="2524397" y="1737360"/>
            <a:ext cx="1158022" cy="822960"/>
          </a:xfrm>
          <a:prstGeom prst="rect">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2524397" y="1737360"/>
            <a:ext cx="1158022" cy="822960"/>
          </a:xfrm>
          <a:prstGeom prst="rect">
            <a:avLst/>
          </a:prstGeom>
          <a:noFill/>
          <a:ln/>
        </p:spPr>
        <p:txBody>
          <a:bodyPr wrap="square" lIns="0" tIns="0" rIns="0" bIns="0" rtlCol="0" anchor="ctr"/>
          <a:lstStyle/>
          <a:p>
            <a:pPr marL="0" indent="0" algn="ctr">
              <a:buNone/>
            </a:pPr>
            <a:r>
              <a:rPr lang="en-US" sz="1100" b="1" dirty="0">
                <a:solidFill>
                  <a:srgbClr val="2B2B2B"/>
                </a:solidFill>
                <a:latin typeface="Calibri" pitchFamily="34" charset="0"/>
                <a:ea typeface="Calibri" pitchFamily="34" charset="-122"/>
                <a:cs typeface="Calibri" pitchFamily="34" charset="-120"/>
              </a:rPr>
              <a:t>Skills toolkit</a:t>
            </a:r>
            <a:endParaRPr lang="en-US" sz="1100" dirty="0"/>
          </a:p>
        </p:txBody>
      </p:sp>
      <p:sp>
        <p:nvSpPr>
          <p:cNvPr id="12" name="Shape 10"/>
          <p:cNvSpPr/>
          <p:nvPr/>
        </p:nvSpPr>
        <p:spPr>
          <a:xfrm>
            <a:off x="3709851" y="1737360"/>
            <a:ext cx="1395113" cy="822960"/>
          </a:xfrm>
          <a:prstGeom prst="rect">
            <a:avLst/>
          </a:prstGeom>
          <a:solidFill>
            <a:srgbClr val="C43B3B"/>
          </a:solidFill>
          <a:ln w="12700">
            <a:solidFill>
              <a:srgbClr val="C43B3B"/>
            </a:solidFill>
            <a:prstDash val="solid"/>
          </a:ln>
        </p:spPr>
        <p:txBody>
          <a:bodyPr/>
          <a:lstStyle/>
          <a:p>
            <a:endParaRPr lang="en-GB"/>
          </a:p>
        </p:txBody>
      </p:sp>
      <p:sp>
        <p:nvSpPr>
          <p:cNvPr id="13" name="Text 11"/>
          <p:cNvSpPr txBox="1"/>
          <p:nvPr/>
        </p:nvSpPr>
        <p:spPr>
          <a:xfrm>
            <a:off x="3709851" y="1737360"/>
            <a:ext cx="1395113"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Characters</a:t>
            </a:r>
            <a:endParaRPr lang="en-US" sz="1100" dirty="0"/>
          </a:p>
        </p:txBody>
      </p:sp>
      <p:sp>
        <p:nvSpPr>
          <p:cNvPr id="14" name="Shape 12"/>
          <p:cNvSpPr/>
          <p:nvPr/>
        </p:nvSpPr>
        <p:spPr>
          <a:xfrm>
            <a:off x="5132397" y="1737360"/>
            <a:ext cx="1395113" cy="822960"/>
          </a:xfrm>
          <a:prstGeom prst="rect">
            <a:avLst/>
          </a:prstGeom>
          <a:solidFill>
            <a:srgbClr val="2C4A6E"/>
          </a:solidFill>
          <a:ln w="12700">
            <a:solidFill>
              <a:srgbClr val="2C4A6E"/>
            </a:solidFill>
            <a:prstDash val="solid"/>
          </a:ln>
        </p:spPr>
        <p:txBody>
          <a:bodyPr/>
          <a:lstStyle/>
          <a:p>
            <a:endParaRPr lang="en-GB"/>
          </a:p>
        </p:txBody>
      </p:sp>
      <p:sp>
        <p:nvSpPr>
          <p:cNvPr id="15" name="Text 13"/>
          <p:cNvSpPr txBox="1"/>
          <p:nvPr/>
        </p:nvSpPr>
        <p:spPr>
          <a:xfrm>
            <a:off x="5132397" y="1737360"/>
            <a:ext cx="1395113" cy="8229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V</a:t>
            </a:r>
            <a:endParaRPr lang="en-US" sz="1800" dirty="0"/>
          </a:p>
        </p:txBody>
      </p:sp>
      <p:sp>
        <p:nvSpPr>
          <p:cNvPr id="16" name="Shape 14"/>
          <p:cNvSpPr/>
          <p:nvPr/>
        </p:nvSpPr>
        <p:spPr>
          <a:xfrm>
            <a:off x="6554942" y="1737360"/>
            <a:ext cx="1158022" cy="822960"/>
          </a:xfrm>
          <a:prstGeom prst="rect">
            <a:avLst/>
          </a:prstGeom>
          <a:solidFill>
            <a:srgbClr val="1F5C4E"/>
          </a:solidFill>
          <a:ln w="12700">
            <a:solidFill>
              <a:srgbClr val="1F5C4E"/>
            </a:solidFill>
            <a:prstDash val="solid"/>
          </a:ln>
        </p:spPr>
        <p:txBody>
          <a:bodyPr/>
          <a:lstStyle/>
          <a:p>
            <a:endParaRPr lang="en-GB"/>
          </a:p>
        </p:txBody>
      </p:sp>
      <p:sp>
        <p:nvSpPr>
          <p:cNvPr id="17" name="Text 15"/>
          <p:cNvSpPr txBox="1"/>
          <p:nvPr/>
        </p:nvSpPr>
        <p:spPr>
          <a:xfrm>
            <a:off x="6554942" y="1737360"/>
            <a:ext cx="1158022" cy="8229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P</a:t>
            </a:r>
            <a:endParaRPr lang="en-US" sz="1800" dirty="0"/>
          </a:p>
        </p:txBody>
      </p:sp>
      <p:sp>
        <p:nvSpPr>
          <p:cNvPr id="18" name="Shape 16"/>
          <p:cNvSpPr/>
          <p:nvPr/>
        </p:nvSpPr>
        <p:spPr>
          <a:xfrm>
            <a:off x="7740396" y="1737360"/>
            <a:ext cx="130629" cy="822960"/>
          </a:xfrm>
          <a:prstGeom prst="rect">
            <a:avLst/>
          </a:prstGeom>
          <a:solidFill>
            <a:srgbClr val="D8D5CF"/>
          </a:solidFill>
          <a:ln w="12700">
            <a:solidFill>
              <a:srgbClr val="D8D5CF"/>
            </a:solidFill>
            <a:prstDash val="solid"/>
          </a:ln>
        </p:spPr>
        <p:txBody>
          <a:bodyPr/>
          <a:lstStyle/>
          <a:p>
            <a:endParaRPr lang="en-GB"/>
          </a:p>
        </p:txBody>
      </p:sp>
      <p:sp>
        <p:nvSpPr>
          <p:cNvPr id="19" name="Shape 17"/>
          <p:cNvSpPr/>
          <p:nvPr/>
        </p:nvSpPr>
        <p:spPr>
          <a:xfrm>
            <a:off x="7898457" y="1737360"/>
            <a:ext cx="1158022" cy="822960"/>
          </a:xfrm>
          <a:prstGeom prst="rect">
            <a:avLst/>
          </a:prstGeom>
          <a:solidFill>
            <a:srgbClr val="6B3F69"/>
          </a:solidFill>
          <a:ln w="12700">
            <a:solidFill>
              <a:srgbClr val="6B3F69"/>
            </a:solidFill>
            <a:prstDash val="solid"/>
          </a:ln>
        </p:spPr>
        <p:txBody>
          <a:bodyPr/>
          <a:lstStyle/>
          <a:p>
            <a:endParaRPr lang="en-GB"/>
          </a:p>
        </p:txBody>
      </p:sp>
      <p:sp>
        <p:nvSpPr>
          <p:cNvPr id="20" name="Text 18"/>
          <p:cNvSpPr txBox="1"/>
          <p:nvPr/>
        </p:nvSpPr>
        <p:spPr>
          <a:xfrm>
            <a:off x="7898457" y="1737360"/>
            <a:ext cx="1158022" cy="8229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S</a:t>
            </a:r>
            <a:endParaRPr lang="en-US" sz="1800" dirty="0"/>
          </a:p>
        </p:txBody>
      </p:sp>
      <p:sp>
        <p:nvSpPr>
          <p:cNvPr id="21" name="Shape 19"/>
          <p:cNvSpPr/>
          <p:nvPr/>
        </p:nvSpPr>
        <p:spPr>
          <a:xfrm>
            <a:off x="9083911" y="1737360"/>
            <a:ext cx="367719" cy="822960"/>
          </a:xfrm>
          <a:prstGeom prst="rect">
            <a:avLst/>
          </a:prstGeom>
          <a:solidFill>
            <a:srgbClr val="C9A24B"/>
          </a:solidFill>
          <a:ln w="12700">
            <a:solidFill>
              <a:srgbClr val="C9A24B"/>
            </a:solidFill>
            <a:prstDash val="solid"/>
          </a:ln>
        </p:spPr>
        <p:txBody>
          <a:bodyPr/>
          <a:lstStyle/>
          <a:p>
            <a:endParaRPr lang="en-GB"/>
          </a:p>
        </p:txBody>
      </p:sp>
      <p:sp>
        <p:nvSpPr>
          <p:cNvPr id="22" name="Shape 20"/>
          <p:cNvSpPr/>
          <p:nvPr/>
        </p:nvSpPr>
        <p:spPr>
          <a:xfrm>
            <a:off x="9479062" y="1737360"/>
            <a:ext cx="1553174" cy="822960"/>
          </a:xfrm>
          <a:prstGeom prst="rect">
            <a:avLst/>
          </a:prstGeom>
          <a:solidFill>
            <a:srgbClr val="990011"/>
          </a:solidFill>
          <a:ln w="12700">
            <a:solidFill>
              <a:srgbClr val="990011"/>
            </a:solidFill>
            <a:prstDash val="solid"/>
          </a:ln>
        </p:spPr>
        <p:txBody>
          <a:bodyPr/>
          <a:lstStyle/>
          <a:p>
            <a:endParaRPr lang="en-GB"/>
          </a:p>
        </p:txBody>
      </p:sp>
      <p:sp>
        <p:nvSpPr>
          <p:cNvPr id="23" name="Text 21"/>
          <p:cNvSpPr txBox="1"/>
          <p:nvPr/>
        </p:nvSpPr>
        <p:spPr>
          <a:xfrm>
            <a:off x="9479062" y="1737360"/>
            <a:ext cx="1553174"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Alone</a:t>
            </a:r>
            <a:endParaRPr lang="en-US" sz="1100" dirty="0"/>
          </a:p>
        </p:txBody>
      </p:sp>
      <p:sp>
        <p:nvSpPr>
          <p:cNvPr id="24" name="Shape 22"/>
          <p:cNvSpPr/>
          <p:nvPr/>
        </p:nvSpPr>
        <p:spPr>
          <a:xfrm>
            <a:off x="11059668" y="1737360"/>
            <a:ext cx="525780" cy="822960"/>
          </a:xfrm>
          <a:prstGeom prst="rect">
            <a:avLst/>
          </a:prstGeom>
          <a:solidFill>
            <a:srgbClr val="9A9A9A"/>
          </a:solidFill>
          <a:ln w="12700">
            <a:solidFill>
              <a:srgbClr val="9A9A9A"/>
            </a:solidFill>
            <a:prstDash val="solid"/>
          </a:ln>
        </p:spPr>
        <p:txBody>
          <a:bodyPr/>
          <a:lstStyle/>
          <a:p>
            <a:endParaRPr lang="en-GB"/>
          </a:p>
        </p:txBody>
      </p:sp>
      <p:sp>
        <p:nvSpPr>
          <p:cNvPr id="25" name="Text 23"/>
          <p:cNvSpPr txBox="1"/>
          <p:nvPr/>
        </p:nvSpPr>
        <p:spPr>
          <a:xfrm>
            <a:off x="11059668" y="1737360"/>
            <a:ext cx="525780"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End</a:t>
            </a:r>
            <a:endParaRPr lang="en-US" sz="1100" dirty="0"/>
          </a:p>
        </p:txBody>
      </p:sp>
      <p:sp>
        <p:nvSpPr>
          <p:cNvPr id="26" name="Text 24"/>
          <p:cNvSpPr txBox="1"/>
          <p:nvPr/>
        </p:nvSpPr>
        <p:spPr>
          <a:xfrm>
            <a:off x="548640" y="2606040"/>
            <a:ext cx="914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0 min</a:t>
            </a:r>
            <a:endParaRPr lang="en-US" sz="1100" dirty="0"/>
          </a:p>
        </p:txBody>
      </p:sp>
      <p:sp>
        <p:nvSpPr>
          <p:cNvPr id="27" name="Text 25"/>
          <p:cNvSpPr txBox="1"/>
          <p:nvPr/>
        </p:nvSpPr>
        <p:spPr>
          <a:xfrm>
            <a:off x="10698480" y="2606040"/>
            <a:ext cx="9144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140 min</a:t>
            </a:r>
            <a:endParaRPr lang="en-US" sz="1100" dirty="0"/>
          </a:p>
        </p:txBody>
      </p:sp>
      <p:sp>
        <p:nvSpPr>
          <p:cNvPr id="28" name="Shape 26"/>
          <p:cNvSpPr/>
          <p:nvPr/>
        </p:nvSpPr>
        <p:spPr>
          <a:xfrm>
            <a:off x="548640" y="3200400"/>
            <a:ext cx="3474720" cy="2926080"/>
          </a:xfrm>
          <a:prstGeom prst="roundRect">
            <a:avLst>
              <a:gd name="adj" fmla="val 2500"/>
            </a:avLst>
          </a:prstGeom>
          <a:solidFill>
            <a:srgbClr val="FFFFFF"/>
          </a:solidFill>
          <a:ln w="9525">
            <a:solidFill>
              <a:srgbClr val="FFFFFF"/>
            </a:solidFill>
            <a:prstDash val="solid"/>
          </a:ln>
        </p:spPr>
        <p:txBody>
          <a:bodyPr/>
          <a:lstStyle/>
          <a:p>
            <a:endParaRPr lang="en-GB"/>
          </a:p>
        </p:txBody>
      </p:sp>
      <p:sp>
        <p:nvSpPr>
          <p:cNvPr id="29" name="Shape 27"/>
          <p:cNvSpPr/>
          <p:nvPr/>
        </p:nvSpPr>
        <p:spPr>
          <a:xfrm>
            <a:off x="822960" y="3429000"/>
            <a:ext cx="1463040" cy="457200"/>
          </a:xfrm>
          <a:prstGeom prst="roundRect">
            <a:avLst>
              <a:gd name="adj" fmla="val 50000"/>
            </a:avLst>
          </a:prstGeom>
          <a:solidFill>
            <a:srgbClr val="C9A24B"/>
          </a:solidFill>
          <a:ln w="12700">
            <a:solidFill>
              <a:srgbClr val="C9A24B"/>
            </a:solidFill>
            <a:prstDash val="solid"/>
          </a:ln>
        </p:spPr>
        <p:txBody>
          <a:bodyPr/>
          <a:lstStyle/>
          <a:p>
            <a:endParaRPr lang="en-GB"/>
          </a:p>
        </p:txBody>
      </p:sp>
      <p:sp>
        <p:nvSpPr>
          <p:cNvPr id="30" name="Text 28"/>
          <p:cNvSpPr txBox="1"/>
          <p:nvPr/>
        </p:nvSpPr>
        <p:spPr>
          <a:xfrm>
            <a:off x="822960" y="3429000"/>
            <a:ext cx="1463040" cy="45720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PART 1</a:t>
            </a:r>
            <a:endParaRPr lang="en-US" sz="1400" dirty="0"/>
          </a:p>
        </p:txBody>
      </p:sp>
      <p:sp>
        <p:nvSpPr>
          <p:cNvPr id="31" name="Text 29"/>
          <p:cNvSpPr txBox="1"/>
          <p:nvPr/>
        </p:nvSpPr>
        <p:spPr>
          <a:xfrm>
            <a:off x="822960" y="4069080"/>
            <a:ext cx="2926080" cy="457200"/>
          </a:xfrm>
          <a:prstGeom prst="rect">
            <a:avLst/>
          </a:prstGeom>
          <a:noFill/>
          <a:ln/>
        </p:spPr>
        <p:txBody>
          <a:bodyPr wrap="square" lIns="0" tIns="0" rIns="0" bIns="0" rtlCol="0" anchor="t"/>
          <a:lstStyle/>
          <a:p>
            <a:pPr marL="0" indent="0">
              <a:buNone/>
            </a:pPr>
            <a:r>
              <a:rPr lang="en-US" sz="1900" b="1" dirty="0">
                <a:solidFill>
                  <a:srgbClr val="222222"/>
                </a:solidFill>
                <a:latin typeface="Cambria" pitchFamily="34" charset="0"/>
                <a:ea typeface="Cambria" pitchFamily="34" charset="-122"/>
                <a:cs typeface="Cambria" pitchFamily="34" charset="-120"/>
              </a:rPr>
              <a:t>The question and the skills</a:t>
            </a:r>
            <a:endParaRPr lang="en-US" sz="1900" dirty="0"/>
          </a:p>
        </p:txBody>
      </p:sp>
      <p:sp>
        <p:nvSpPr>
          <p:cNvPr id="32" name="Text 30"/>
          <p:cNvSpPr txBox="1"/>
          <p:nvPr/>
        </p:nvSpPr>
        <p:spPr>
          <a:xfrm>
            <a:off x="822960" y="4617720"/>
            <a:ext cx="2926080" cy="1280160"/>
          </a:xfrm>
          <a:prstGeom prst="rect">
            <a:avLst/>
          </a:prstGeom>
          <a:noFill/>
          <a:ln/>
        </p:spPr>
        <p:txBody>
          <a:bodyPr wrap="square" lIns="0" tIns="0" rIns="0" bIns="0" rtlCol="0" anchor="t"/>
          <a:lstStyle/>
          <a:p>
            <a:pPr marL="0" indent="0">
              <a:buNone/>
            </a:pPr>
            <a:r>
              <a:rPr lang="en-US" sz="1450" dirty="0">
                <a:solidFill>
                  <a:srgbClr val="5A5A5A"/>
                </a:solidFill>
                <a:latin typeface="Calibri" pitchFamily="34" charset="0"/>
                <a:ea typeface="Calibri" pitchFamily="34" charset="-122"/>
                <a:cs typeface="Calibri" pitchFamily="34" charset="-120"/>
              </a:rPr>
              <a:t>What the examiner wants, thinking like a director, and the vocab for all three skill areas.</a:t>
            </a:r>
            <a:endParaRPr lang="en-US" sz="1450" dirty="0"/>
          </a:p>
        </p:txBody>
      </p:sp>
      <p:sp>
        <p:nvSpPr>
          <p:cNvPr id="33" name="Shape 31"/>
          <p:cNvSpPr/>
          <p:nvPr/>
        </p:nvSpPr>
        <p:spPr>
          <a:xfrm>
            <a:off x="4297680" y="3200400"/>
            <a:ext cx="3474720" cy="2926080"/>
          </a:xfrm>
          <a:prstGeom prst="roundRect">
            <a:avLst>
              <a:gd name="adj" fmla="val 2500"/>
            </a:avLst>
          </a:prstGeom>
          <a:solidFill>
            <a:srgbClr val="FFFFFF"/>
          </a:solidFill>
          <a:ln w="9525">
            <a:solidFill>
              <a:srgbClr val="FFFFFF"/>
            </a:solidFill>
            <a:prstDash val="solid"/>
          </a:ln>
        </p:spPr>
        <p:txBody>
          <a:bodyPr/>
          <a:lstStyle/>
          <a:p>
            <a:endParaRPr lang="en-GB"/>
          </a:p>
        </p:txBody>
      </p:sp>
      <p:sp>
        <p:nvSpPr>
          <p:cNvPr id="34" name="Shape 32"/>
          <p:cNvSpPr/>
          <p:nvPr/>
        </p:nvSpPr>
        <p:spPr>
          <a:xfrm>
            <a:off x="4572000" y="3429000"/>
            <a:ext cx="1463040" cy="457200"/>
          </a:xfrm>
          <a:prstGeom prst="roundRect">
            <a:avLst>
              <a:gd name="adj" fmla="val 50000"/>
            </a:avLst>
          </a:prstGeom>
          <a:solidFill>
            <a:srgbClr val="C43B3B"/>
          </a:solidFill>
          <a:ln w="12700">
            <a:solidFill>
              <a:srgbClr val="C43B3B"/>
            </a:solidFill>
            <a:prstDash val="solid"/>
          </a:ln>
        </p:spPr>
        <p:txBody>
          <a:bodyPr/>
          <a:lstStyle/>
          <a:p>
            <a:endParaRPr lang="en-GB"/>
          </a:p>
        </p:txBody>
      </p:sp>
      <p:sp>
        <p:nvSpPr>
          <p:cNvPr id="35" name="Text 33"/>
          <p:cNvSpPr txBox="1"/>
          <p:nvPr/>
        </p:nvSpPr>
        <p:spPr>
          <a:xfrm>
            <a:off x="4572000" y="3429000"/>
            <a:ext cx="146304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PART 2</a:t>
            </a:r>
            <a:endParaRPr lang="en-US" sz="1400" dirty="0"/>
          </a:p>
        </p:txBody>
      </p:sp>
      <p:sp>
        <p:nvSpPr>
          <p:cNvPr id="36" name="Text 34"/>
          <p:cNvSpPr txBox="1"/>
          <p:nvPr/>
        </p:nvSpPr>
        <p:spPr>
          <a:xfrm>
            <a:off x="4572000" y="4069080"/>
            <a:ext cx="2926080" cy="457200"/>
          </a:xfrm>
          <a:prstGeom prst="rect">
            <a:avLst/>
          </a:prstGeom>
          <a:noFill/>
          <a:ln/>
        </p:spPr>
        <p:txBody>
          <a:bodyPr wrap="square" lIns="0" tIns="0" rIns="0" bIns="0" rtlCol="0" anchor="t"/>
          <a:lstStyle/>
          <a:p>
            <a:pPr marL="0" indent="0">
              <a:buNone/>
            </a:pPr>
            <a:r>
              <a:rPr lang="en-US" sz="1900" b="1" dirty="0">
                <a:solidFill>
                  <a:srgbClr val="222222"/>
                </a:solidFill>
                <a:latin typeface="Cambria" pitchFamily="34" charset="0"/>
                <a:ea typeface="Cambria" pitchFamily="34" charset="-122"/>
                <a:cs typeface="Cambria" pitchFamily="34" charset="-120"/>
              </a:rPr>
              <a:t>Know the character</a:t>
            </a:r>
            <a:endParaRPr lang="en-US" sz="1900" dirty="0"/>
          </a:p>
        </p:txBody>
      </p:sp>
      <p:sp>
        <p:nvSpPr>
          <p:cNvPr id="37" name="Text 35"/>
          <p:cNvSpPr txBox="1"/>
          <p:nvPr/>
        </p:nvSpPr>
        <p:spPr>
          <a:xfrm>
            <a:off x="4572000" y="4617720"/>
            <a:ext cx="2926080" cy="1280160"/>
          </a:xfrm>
          <a:prstGeom prst="rect">
            <a:avLst/>
          </a:prstGeom>
          <a:noFill/>
          <a:ln/>
        </p:spPr>
        <p:txBody>
          <a:bodyPr wrap="square" lIns="0" tIns="0" rIns="0" bIns="0" rtlCol="0" anchor="t"/>
          <a:lstStyle/>
          <a:p>
            <a:pPr marL="0" indent="0">
              <a:buNone/>
            </a:pPr>
            <a:r>
              <a:rPr lang="en-US" sz="1450" dirty="0">
                <a:solidFill>
                  <a:srgbClr val="5A5A5A"/>
                </a:solidFill>
                <a:latin typeface="Calibri" pitchFamily="34" charset="0"/>
                <a:ea typeface="Calibri" pitchFamily="34" charset="-122"/>
                <a:cs typeface="Calibri" pitchFamily="34" charset="-120"/>
              </a:rPr>
              <a:t>What is happening in pages 94–95, and where each character is in the complete play.</a:t>
            </a:r>
            <a:endParaRPr lang="en-US" sz="1450" dirty="0"/>
          </a:p>
        </p:txBody>
      </p:sp>
      <p:sp>
        <p:nvSpPr>
          <p:cNvPr id="38" name="Shape 36"/>
          <p:cNvSpPr/>
          <p:nvPr/>
        </p:nvSpPr>
        <p:spPr>
          <a:xfrm>
            <a:off x="8046720" y="3200400"/>
            <a:ext cx="3474720" cy="2926080"/>
          </a:xfrm>
          <a:prstGeom prst="roundRect">
            <a:avLst>
              <a:gd name="adj" fmla="val 2500"/>
            </a:avLst>
          </a:prstGeom>
          <a:solidFill>
            <a:srgbClr val="FFFFFF"/>
          </a:solidFill>
          <a:ln w="9525">
            <a:solidFill>
              <a:srgbClr val="FFFFFF"/>
            </a:solidFill>
            <a:prstDash val="solid"/>
          </a:ln>
        </p:spPr>
        <p:txBody>
          <a:bodyPr/>
          <a:lstStyle/>
          <a:p>
            <a:endParaRPr lang="en-GB"/>
          </a:p>
        </p:txBody>
      </p:sp>
      <p:sp>
        <p:nvSpPr>
          <p:cNvPr id="39" name="Shape 37"/>
          <p:cNvSpPr/>
          <p:nvPr/>
        </p:nvSpPr>
        <p:spPr>
          <a:xfrm>
            <a:off x="8321040" y="3429000"/>
            <a:ext cx="1463040" cy="457200"/>
          </a:xfrm>
          <a:prstGeom prst="roundRect">
            <a:avLst>
              <a:gd name="adj" fmla="val 50000"/>
            </a:avLst>
          </a:prstGeom>
          <a:solidFill>
            <a:srgbClr val="990011"/>
          </a:solidFill>
          <a:ln w="12700">
            <a:solidFill>
              <a:srgbClr val="990011"/>
            </a:solidFill>
            <a:prstDash val="solid"/>
          </a:ln>
        </p:spPr>
        <p:txBody>
          <a:bodyPr/>
          <a:lstStyle/>
          <a:p>
            <a:endParaRPr lang="en-GB"/>
          </a:p>
        </p:txBody>
      </p:sp>
      <p:sp>
        <p:nvSpPr>
          <p:cNvPr id="40" name="Text 38"/>
          <p:cNvSpPr txBox="1"/>
          <p:nvPr/>
        </p:nvSpPr>
        <p:spPr>
          <a:xfrm>
            <a:off x="8321040" y="3429000"/>
            <a:ext cx="146304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PART 3</a:t>
            </a:r>
            <a:endParaRPr lang="en-US" sz="1400" dirty="0"/>
          </a:p>
        </p:txBody>
      </p:sp>
      <p:sp>
        <p:nvSpPr>
          <p:cNvPr id="41" name="Text 39"/>
          <p:cNvSpPr txBox="1"/>
          <p:nvPr/>
        </p:nvSpPr>
        <p:spPr>
          <a:xfrm>
            <a:off x="8321040" y="4069080"/>
            <a:ext cx="2926080" cy="457200"/>
          </a:xfrm>
          <a:prstGeom prst="rect">
            <a:avLst/>
          </a:prstGeom>
          <a:noFill/>
          <a:ln/>
        </p:spPr>
        <p:txBody>
          <a:bodyPr wrap="square" lIns="0" tIns="0" rIns="0" bIns="0" rtlCol="0" anchor="t"/>
          <a:lstStyle/>
          <a:p>
            <a:pPr marL="0" indent="0">
              <a:buNone/>
            </a:pPr>
            <a:r>
              <a:rPr lang="en-US" sz="1900" b="1" dirty="0">
                <a:solidFill>
                  <a:srgbClr val="222222"/>
                </a:solidFill>
                <a:latin typeface="Cambria" pitchFamily="34" charset="0"/>
                <a:ea typeface="Cambria" pitchFamily="34" charset="-122"/>
                <a:cs typeface="Cambria" pitchFamily="34" charset="-120"/>
              </a:rPr>
              <a:t>CIDER × 3</a:t>
            </a:r>
            <a:endParaRPr lang="en-US" sz="1900" dirty="0"/>
          </a:p>
        </p:txBody>
      </p:sp>
      <p:sp>
        <p:nvSpPr>
          <p:cNvPr id="42" name="Text 40"/>
          <p:cNvSpPr txBox="1"/>
          <p:nvPr/>
        </p:nvSpPr>
        <p:spPr>
          <a:xfrm>
            <a:off x="8321040" y="4617720"/>
            <a:ext cx="2926080" cy="1280160"/>
          </a:xfrm>
          <a:prstGeom prst="rect">
            <a:avLst/>
          </a:prstGeom>
          <a:noFill/>
          <a:ln/>
        </p:spPr>
        <p:txBody>
          <a:bodyPr wrap="square" lIns="0" tIns="0" rIns="0" bIns="0" rtlCol="0" anchor="t"/>
          <a:lstStyle/>
          <a:p>
            <a:pPr marL="0" indent="0">
              <a:buNone/>
            </a:pPr>
            <a:r>
              <a:rPr lang="en-US" sz="1450" dirty="0">
                <a:solidFill>
                  <a:srgbClr val="5A5A5A"/>
                </a:solidFill>
                <a:latin typeface="Calibri" pitchFamily="34" charset="0"/>
                <a:ea typeface="Calibri" pitchFamily="34" charset="-122"/>
                <a:cs typeface="Calibri" pitchFamily="34" charset="-120"/>
              </a:rPr>
              <a:t>Vocal, physical, stage space: I do, we do, you do, then a full answer on your own.</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1 — EXAM FOCUS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The 12-Mark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The Question</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6 MIN</a:t>
            </a:r>
            <a:endParaRPr lang="en-US" sz="1400" dirty="0"/>
          </a:p>
        </p:txBody>
      </p:sp>
      <p:sp>
        <p:nvSpPr>
          <p:cNvPr id="8" name="Shape 6"/>
          <p:cNvSpPr/>
          <p:nvPr/>
        </p:nvSpPr>
        <p:spPr>
          <a:xfrm>
            <a:off x="548640" y="1645920"/>
            <a:ext cx="11064240" cy="2148840"/>
          </a:xfrm>
          <a:prstGeom prst="roundRect">
            <a:avLst>
              <a:gd name="adj" fmla="val 3404"/>
            </a:avLst>
          </a:prstGeom>
          <a:solidFill>
            <a:srgbClr val="2B2B2B"/>
          </a:solidFill>
          <a:ln w="9525">
            <a:solidFill>
              <a:srgbClr val="2B2B2B"/>
            </a:solidFill>
            <a:prstDash val="solid"/>
          </a:ln>
        </p:spPr>
        <p:txBody>
          <a:bodyPr/>
          <a:lstStyle/>
          <a:p>
            <a:endParaRPr lang="en-GB"/>
          </a:p>
        </p:txBody>
      </p:sp>
      <p:sp>
        <p:nvSpPr>
          <p:cNvPr id="9" name="Text 7"/>
          <p:cNvSpPr txBox="1"/>
          <p:nvPr/>
        </p:nvSpPr>
        <p:spPr>
          <a:xfrm>
            <a:off x="868680" y="1783080"/>
            <a:ext cx="822960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SECTION A, QUESTION (b)(ii) — PEARSON'S WORDING</a:t>
            </a:r>
            <a:endParaRPr lang="en-US" sz="1300" dirty="0"/>
          </a:p>
        </p:txBody>
      </p:sp>
      <p:sp>
        <p:nvSpPr>
          <p:cNvPr id="10" name="Text 8"/>
          <p:cNvSpPr txBox="1"/>
          <p:nvPr/>
        </p:nvSpPr>
        <p:spPr>
          <a:xfrm>
            <a:off x="868680" y="2148840"/>
            <a:ext cx="9144000" cy="1508760"/>
          </a:xfrm>
          <a:prstGeom prst="rect">
            <a:avLst/>
          </a:prstGeom>
          <a:noFill/>
          <a:ln/>
        </p:spPr>
        <p:txBody>
          <a:bodyPr wrap="square" lIns="0" tIns="0" rIns="0" bIns="0" rtlCol="0" anchor="t"/>
          <a:lstStyle/>
          <a:p>
            <a:pPr marL="0" indent="0">
              <a:buNone/>
            </a:pPr>
            <a:r>
              <a:rPr lang="en-US" sz="1800" b="1" dirty="0">
                <a:solidFill>
                  <a:srgbClr val="C9A24B"/>
                </a:solidFill>
                <a:latin typeface="Cambria" pitchFamily="34" charset="0"/>
                <a:ea typeface="Cambria" pitchFamily="34" charset="-122"/>
                <a:cs typeface="Cambria" pitchFamily="34" charset="-120"/>
              </a:rPr>
              <a:t>[Character] is [trait]. As a director</a:t>
            </a:r>
            <a:r>
              <a:rPr lang="en-US" sz="1800" dirty="0">
                <a:solidFill>
                  <a:srgbClr val="FFFFFF"/>
                </a:solidFill>
                <a:latin typeface="Cambria" pitchFamily="34" charset="0"/>
                <a:ea typeface="Cambria" pitchFamily="34" charset="-122"/>
                <a:cs typeface="Cambria" pitchFamily="34" charset="-120"/>
              </a:rPr>
              <a:t>, discuss how the performer playing this role might demonstrate this to the audience in </a:t>
            </a:r>
            <a:r>
              <a:rPr lang="en-US" sz="1800" b="1" dirty="0">
                <a:solidFill>
                  <a:srgbClr val="C9A24B"/>
                </a:solidFill>
                <a:latin typeface="Cambria" pitchFamily="34" charset="0"/>
                <a:ea typeface="Cambria" pitchFamily="34" charset="-122"/>
                <a:cs typeface="Cambria" pitchFamily="34" charset="-120"/>
              </a:rPr>
              <a:t>this extract and the complete play</a:t>
            </a:r>
            <a:r>
              <a:rPr lang="en-US" sz="1800" dirty="0">
                <a:solidFill>
                  <a:srgbClr val="FFFFFF"/>
                </a:solidFill>
                <a:latin typeface="Cambria" pitchFamily="34" charset="0"/>
                <a:ea typeface="Cambria" pitchFamily="34" charset="-122"/>
                <a:cs typeface="Cambria" pitchFamily="34" charset="-120"/>
              </a:rPr>
              <a:t>. You must consider: </a:t>
            </a:r>
            <a:r>
              <a:rPr lang="en-US" sz="1800" b="1" dirty="0">
                <a:solidFill>
                  <a:srgbClr val="C9A24B"/>
                </a:solidFill>
                <a:latin typeface="Cambria" pitchFamily="34" charset="0"/>
                <a:ea typeface="Cambria" pitchFamily="34" charset="-122"/>
                <a:cs typeface="Cambria" pitchFamily="34" charset="-120"/>
              </a:rPr>
              <a:t>voice · physicality · stage directions and stage space.</a:t>
            </a:r>
            <a:endParaRPr lang="en-US" sz="1800" dirty="0"/>
          </a:p>
        </p:txBody>
      </p:sp>
      <p:sp>
        <p:nvSpPr>
          <p:cNvPr id="11" name="Shape 9"/>
          <p:cNvSpPr/>
          <p:nvPr/>
        </p:nvSpPr>
        <p:spPr>
          <a:xfrm>
            <a:off x="10058400" y="3200400"/>
            <a:ext cx="1371600" cy="457200"/>
          </a:xfrm>
          <a:prstGeom prst="roundRect">
            <a:avLst>
              <a:gd name="adj" fmla="val 20000"/>
            </a:avLst>
          </a:prstGeom>
          <a:solidFill>
            <a:srgbClr val="990011"/>
          </a:solidFill>
          <a:ln w="12700">
            <a:solidFill>
              <a:srgbClr val="990011"/>
            </a:solidFill>
            <a:prstDash val="solid"/>
          </a:ln>
        </p:spPr>
        <p:txBody>
          <a:bodyPr/>
          <a:lstStyle/>
          <a:p>
            <a:endParaRPr lang="en-GB"/>
          </a:p>
        </p:txBody>
      </p:sp>
      <p:sp>
        <p:nvSpPr>
          <p:cNvPr id="12" name="Text 10"/>
          <p:cNvSpPr txBox="1"/>
          <p:nvPr/>
        </p:nvSpPr>
        <p:spPr>
          <a:xfrm>
            <a:off x="10058400" y="3200400"/>
            <a:ext cx="13716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12 MARKS</a:t>
            </a:r>
            <a:endParaRPr lang="en-US" sz="1400" dirty="0"/>
          </a:p>
        </p:txBody>
      </p:sp>
      <p:sp>
        <p:nvSpPr>
          <p:cNvPr id="13" name="Shape 11"/>
          <p:cNvSpPr/>
          <p:nvPr/>
        </p:nvSpPr>
        <p:spPr>
          <a:xfrm>
            <a:off x="548640" y="4023360"/>
            <a:ext cx="1737360" cy="640080"/>
          </a:xfrm>
          <a:prstGeom prst="roundRect">
            <a:avLst>
              <a:gd name="adj" fmla="val 11429"/>
            </a:avLst>
          </a:prstGeom>
          <a:solidFill>
            <a:srgbClr val="2B2B2B"/>
          </a:solidFill>
          <a:ln w="12700">
            <a:solidFill>
              <a:srgbClr val="2B2B2B"/>
            </a:solidFill>
            <a:prstDash val="solid"/>
          </a:ln>
        </p:spPr>
        <p:txBody>
          <a:bodyPr/>
          <a:lstStyle/>
          <a:p>
            <a:endParaRPr lang="en-GB"/>
          </a:p>
        </p:txBody>
      </p:sp>
      <p:sp>
        <p:nvSpPr>
          <p:cNvPr id="14" name="Text 12"/>
          <p:cNvSpPr txBox="1"/>
          <p:nvPr/>
        </p:nvSpPr>
        <p:spPr>
          <a:xfrm>
            <a:off x="548640" y="4023360"/>
            <a:ext cx="1737360" cy="6400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Level 3 · 9–12</a:t>
            </a:r>
            <a:endParaRPr lang="en-US" sz="1400" dirty="0"/>
          </a:p>
        </p:txBody>
      </p:sp>
      <p:sp>
        <p:nvSpPr>
          <p:cNvPr id="15" name="Text 13"/>
          <p:cNvSpPr txBox="1"/>
          <p:nvPr/>
        </p:nvSpPr>
        <p:spPr>
          <a:xfrm>
            <a:off x="2468880" y="4023360"/>
            <a:ext cx="5486400" cy="640080"/>
          </a:xfrm>
          <a:prstGeom prst="rect">
            <a:avLst/>
          </a:prstGeom>
          <a:noFill/>
          <a:ln/>
        </p:spPr>
        <p:txBody>
          <a:bodyPr wrap="square" lIns="0" tIns="0" rIns="0" bIns="0" rtlCol="0" anchor="ctr"/>
          <a:lstStyle/>
          <a:p>
            <a:pPr marL="0" indent="0">
              <a:buNone/>
            </a:pPr>
            <a:r>
              <a:rPr lang="en-US" sz="1350" dirty="0">
                <a:solidFill>
                  <a:srgbClr val="222222"/>
                </a:solidFill>
                <a:latin typeface="Calibri" pitchFamily="34" charset="0"/>
                <a:ea typeface="Calibri" pitchFamily="34" charset="-122"/>
                <a:cs typeface="Calibri" pitchFamily="34" charset="-120"/>
              </a:rPr>
              <a:t>Comprehensive: all three elements in balance; well-developed examples; extract AND complete play</a:t>
            </a:r>
            <a:endParaRPr lang="en-US" sz="1350" dirty="0"/>
          </a:p>
        </p:txBody>
      </p:sp>
      <p:sp>
        <p:nvSpPr>
          <p:cNvPr id="16" name="Shape 14"/>
          <p:cNvSpPr/>
          <p:nvPr/>
        </p:nvSpPr>
        <p:spPr>
          <a:xfrm>
            <a:off x="548640" y="4773168"/>
            <a:ext cx="1737360" cy="640080"/>
          </a:xfrm>
          <a:prstGeom prst="roundRect">
            <a:avLst>
              <a:gd name="adj" fmla="val 11429"/>
            </a:avLst>
          </a:prstGeom>
          <a:solidFill>
            <a:srgbClr val="990011"/>
          </a:solidFill>
          <a:ln w="12700">
            <a:solidFill>
              <a:srgbClr val="990011"/>
            </a:solidFill>
            <a:prstDash val="solid"/>
          </a:ln>
        </p:spPr>
        <p:txBody>
          <a:bodyPr/>
          <a:lstStyle/>
          <a:p>
            <a:endParaRPr lang="en-GB"/>
          </a:p>
        </p:txBody>
      </p:sp>
      <p:sp>
        <p:nvSpPr>
          <p:cNvPr id="17" name="Text 15"/>
          <p:cNvSpPr txBox="1"/>
          <p:nvPr/>
        </p:nvSpPr>
        <p:spPr>
          <a:xfrm>
            <a:off x="548640" y="4773168"/>
            <a:ext cx="1737360" cy="6400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Level 2 · 5–8</a:t>
            </a:r>
            <a:endParaRPr lang="en-US" sz="1400" dirty="0"/>
          </a:p>
        </p:txBody>
      </p:sp>
      <p:sp>
        <p:nvSpPr>
          <p:cNvPr id="18" name="Text 16"/>
          <p:cNvSpPr txBox="1"/>
          <p:nvPr/>
        </p:nvSpPr>
        <p:spPr>
          <a:xfrm>
            <a:off x="2468880" y="4773168"/>
            <a:ext cx="5486400" cy="640080"/>
          </a:xfrm>
          <a:prstGeom prst="rect">
            <a:avLst/>
          </a:prstGeom>
          <a:noFill/>
          <a:ln/>
        </p:spPr>
        <p:txBody>
          <a:bodyPr wrap="square" lIns="0" tIns="0" rIns="0" bIns="0" rtlCol="0" anchor="ctr"/>
          <a:lstStyle/>
          <a:p>
            <a:pPr marL="0" indent="0">
              <a:buNone/>
            </a:pPr>
            <a:r>
              <a:rPr lang="en-US" sz="1350" dirty="0">
                <a:solidFill>
                  <a:srgbClr val="222222"/>
                </a:solidFill>
                <a:latin typeface="Calibri" pitchFamily="34" charset="0"/>
                <a:ea typeface="Calibri" pitchFamily="34" charset="-122"/>
                <a:cs typeface="Calibri" pitchFamily="34" charset="-120"/>
              </a:rPr>
              <a:t>Competent: elements covered but unevenly; examples support the answer</a:t>
            </a:r>
            <a:endParaRPr lang="en-US" sz="1350" dirty="0"/>
          </a:p>
        </p:txBody>
      </p:sp>
      <p:sp>
        <p:nvSpPr>
          <p:cNvPr id="19" name="Shape 17"/>
          <p:cNvSpPr/>
          <p:nvPr/>
        </p:nvSpPr>
        <p:spPr>
          <a:xfrm>
            <a:off x="548640" y="5522976"/>
            <a:ext cx="1737360" cy="640080"/>
          </a:xfrm>
          <a:prstGeom prst="roundRect">
            <a:avLst>
              <a:gd name="adj" fmla="val 11429"/>
            </a:avLst>
          </a:prstGeom>
          <a:solidFill>
            <a:srgbClr val="B98A8F"/>
          </a:solidFill>
          <a:ln w="12700">
            <a:solidFill>
              <a:srgbClr val="B98A8F"/>
            </a:solidFill>
            <a:prstDash val="solid"/>
          </a:ln>
        </p:spPr>
        <p:txBody>
          <a:bodyPr/>
          <a:lstStyle/>
          <a:p>
            <a:endParaRPr lang="en-GB"/>
          </a:p>
        </p:txBody>
      </p:sp>
      <p:sp>
        <p:nvSpPr>
          <p:cNvPr id="20" name="Text 18"/>
          <p:cNvSpPr txBox="1"/>
          <p:nvPr/>
        </p:nvSpPr>
        <p:spPr>
          <a:xfrm>
            <a:off x="548640" y="5522976"/>
            <a:ext cx="1737360" cy="6400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Level 1 · 1–4</a:t>
            </a:r>
            <a:endParaRPr lang="en-US" sz="1400" dirty="0"/>
          </a:p>
        </p:txBody>
      </p:sp>
      <p:sp>
        <p:nvSpPr>
          <p:cNvPr id="21" name="Text 19"/>
          <p:cNvSpPr txBox="1"/>
          <p:nvPr/>
        </p:nvSpPr>
        <p:spPr>
          <a:xfrm>
            <a:off x="2468880" y="5522976"/>
            <a:ext cx="5486400" cy="640080"/>
          </a:xfrm>
          <a:prstGeom prst="rect">
            <a:avLst/>
          </a:prstGeom>
          <a:noFill/>
          <a:ln/>
        </p:spPr>
        <p:txBody>
          <a:bodyPr wrap="square" lIns="0" tIns="0" rIns="0" bIns="0" rtlCol="0" anchor="ctr"/>
          <a:lstStyle/>
          <a:p>
            <a:pPr marL="0" indent="0">
              <a:buNone/>
            </a:pPr>
            <a:r>
              <a:rPr lang="en-US" sz="1350" dirty="0">
                <a:solidFill>
                  <a:srgbClr val="222222"/>
                </a:solidFill>
                <a:latin typeface="Calibri" pitchFamily="34" charset="0"/>
                <a:ea typeface="Calibri" pitchFamily="34" charset="-122"/>
                <a:cs typeface="Calibri" pitchFamily="34" charset="-120"/>
              </a:rPr>
              <a:t>Mostly retelling; missing elements; little sense of the whole play</a:t>
            </a:r>
            <a:endParaRPr lang="en-US" sz="1350" dirty="0"/>
          </a:p>
        </p:txBody>
      </p:sp>
      <p:sp>
        <p:nvSpPr>
          <p:cNvPr id="22" name="Shape 20"/>
          <p:cNvSpPr/>
          <p:nvPr/>
        </p:nvSpPr>
        <p:spPr>
          <a:xfrm>
            <a:off x="8138160" y="4023360"/>
            <a:ext cx="3474720" cy="2148840"/>
          </a:xfrm>
          <a:prstGeom prst="roundRect">
            <a:avLst>
              <a:gd name="adj" fmla="val 3404"/>
            </a:avLst>
          </a:prstGeom>
          <a:solidFill>
            <a:srgbClr val="C9A24B"/>
          </a:solidFill>
          <a:ln w="9525">
            <a:solidFill>
              <a:srgbClr val="C9A24B"/>
            </a:solidFill>
            <a:prstDash val="solid"/>
          </a:ln>
        </p:spPr>
        <p:txBody>
          <a:bodyPr/>
          <a:lstStyle/>
          <a:p>
            <a:endParaRPr lang="en-GB"/>
          </a:p>
        </p:txBody>
      </p:sp>
      <p:sp>
        <p:nvSpPr>
          <p:cNvPr id="23" name="Text 21"/>
          <p:cNvSpPr txBox="1"/>
          <p:nvPr/>
        </p:nvSpPr>
        <p:spPr>
          <a:xfrm>
            <a:off x="8366760" y="4114800"/>
            <a:ext cx="3017520" cy="1965960"/>
          </a:xfrm>
          <a:prstGeom prst="rect">
            <a:avLst/>
          </a:prstGeom>
          <a:noFill/>
          <a:ln/>
        </p:spPr>
        <p:txBody>
          <a:bodyPr wrap="square" lIns="0" tIns="0" rIns="0" bIns="0" rtlCol="0" anchor="ctr"/>
          <a:lstStyle/>
          <a:p>
            <a:pPr marL="0" indent="0">
              <a:buNone/>
            </a:pPr>
            <a:r>
              <a:rPr lang="en-US" sz="4400" b="1" dirty="0">
                <a:solidFill>
                  <a:srgbClr val="2B2B2B"/>
                </a:solidFill>
                <a:latin typeface="Cambria" pitchFamily="34" charset="0"/>
                <a:ea typeface="Cambria" pitchFamily="34" charset="-122"/>
                <a:cs typeface="Cambria" pitchFamily="34" charset="-120"/>
              </a:rPr>
              <a:t>4</a:t>
            </a:r>
            <a:endParaRPr lang="en-US" sz="4400" dirty="0"/>
          </a:p>
          <a:p>
            <a:pPr marL="0" indent="0">
              <a:buNone/>
            </a:pPr>
            <a:r>
              <a:rPr lang="en-US" sz="1400" dirty="0">
                <a:solidFill>
                  <a:srgbClr val="2B2B2B"/>
                </a:solidFill>
                <a:latin typeface="Calibri" pitchFamily="34" charset="0"/>
                <a:ea typeface="Calibri" pitchFamily="34" charset="-122"/>
                <a:cs typeface="Calibri" pitchFamily="34" charset="-120"/>
              </a:rPr>
              <a:t>marks maximum for listing ideas without explaining them.</a:t>
            </a:r>
            <a:endParaRPr lang="en-US" sz="4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Hinge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Question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2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answer CANNOT reach the top level?</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Three CIDER paragraphs on voice, physicality and stage space, linked to the complete play.</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Two brilliant paragraphs on voice and physicality, with nothing on stage space.</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Three paragraphs, each with a quote and an audience effect.</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Three paragraphs written as a director, linking the character to the rest of the play.</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Hinge Question: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Question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Which answer CANNOT reach the top level?</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txBody>
          <a:bodyPr/>
          <a:lstStyle/>
          <a:p>
            <a:endParaRPr lang="en-GB"/>
          </a:p>
        </p:txBody>
      </p:sp>
      <p:sp>
        <p:nvSpPr>
          <p:cNvPr id="9" name="Text 7"/>
          <p:cNvSpPr txBox="1"/>
          <p:nvPr/>
        </p:nvSpPr>
        <p:spPr>
          <a:xfrm>
            <a:off x="822960" y="274320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Three CIDER paragraphs on voice, physicality and stage space, linked to the complete play.</a:t>
            </a:r>
            <a:endParaRPr lang="en-US" sz="1500" dirty="0"/>
          </a:p>
        </p:txBody>
      </p:sp>
      <p:sp>
        <p:nvSpPr>
          <p:cNvPr id="11" name="Shape 9"/>
          <p:cNvSpPr/>
          <p:nvPr/>
        </p:nvSpPr>
        <p:spPr>
          <a:xfrm>
            <a:off x="6172200" y="2377440"/>
            <a:ext cx="5440680" cy="1325880"/>
          </a:xfrm>
          <a:prstGeom prst="roundRect">
            <a:avLst>
              <a:gd name="adj" fmla="val 5517"/>
            </a:avLst>
          </a:prstGeom>
          <a:solidFill>
            <a:srgbClr val="3A3423"/>
          </a:solidFill>
          <a:ln w="38100">
            <a:solidFill>
              <a:srgbClr val="C9A24B"/>
            </a:solidFill>
            <a:prstDash val="solid"/>
          </a:ln>
        </p:spPr>
        <p:txBody>
          <a:bodyPr/>
          <a:lstStyle/>
          <a:p>
            <a:endParaRPr lang="en-GB"/>
          </a:p>
        </p:txBody>
      </p:sp>
      <p:sp>
        <p:nvSpPr>
          <p:cNvPr id="12" name="Shape 10"/>
          <p:cNvSpPr/>
          <p:nvPr/>
        </p:nvSpPr>
        <p:spPr>
          <a:xfrm>
            <a:off x="6446520" y="2743200"/>
            <a:ext cx="594360" cy="594360"/>
          </a:xfrm>
          <a:prstGeom prst="ellipse">
            <a:avLst/>
          </a:prstGeom>
          <a:solidFill>
            <a:srgbClr val="C9A24B"/>
          </a:solidFill>
          <a:ln w="12700">
            <a:solidFill>
              <a:srgbClr val="C9A24B"/>
            </a:solidFill>
            <a:prstDash val="solid"/>
          </a:ln>
        </p:spPr>
        <p:txBody>
          <a:bodyPr/>
          <a:lstStyle/>
          <a:p>
            <a:endParaRPr lang="en-GB"/>
          </a:p>
        </p:txBody>
      </p:sp>
      <p:sp>
        <p:nvSpPr>
          <p:cNvPr id="13" name="Text 11"/>
          <p:cNvSpPr txBox="1"/>
          <p:nvPr/>
        </p:nvSpPr>
        <p:spPr>
          <a:xfrm>
            <a:off x="6446520" y="2743200"/>
            <a:ext cx="594360" cy="594360"/>
          </a:xfrm>
          <a:prstGeom prst="rect">
            <a:avLst/>
          </a:prstGeom>
          <a:noFill/>
          <a:ln/>
        </p:spPr>
        <p:txBody>
          <a:bodyPr wrap="square" lIns="0" tIns="0" rIns="0" bIns="0" rtlCol="0" anchor="ctr"/>
          <a:lstStyle/>
          <a:p>
            <a:pPr marL="0" indent="0" algn="ctr">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Two brilliant paragraphs on voice and physicality, with nothing on stage space.</a:t>
            </a:r>
            <a:endParaRPr lang="en-US" sz="1500" dirty="0"/>
          </a:p>
        </p:txBody>
      </p:sp>
      <p:sp>
        <p:nvSpPr>
          <p:cNvPr id="15" name="Shape 13"/>
          <p:cNvSpPr/>
          <p:nvPr/>
        </p:nvSpPr>
        <p:spPr>
          <a:xfrm>
            <a:off x="548640" y="384048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16" name="Shape 14"/>
          <p:cNvSpPr/>
          <p:nvPr/>
        </p:nvSpPr>
        <p:spPr>
          <a:xfrm>
            <a:off x="822960" y="4206240"/>
            <a:ext cx="594360" cy="594360"/>
          </a:xfrm>
          <a:prstGeom prst="ellipse">
            <a:avLst/>
          </a:prstGeom>
          <a:solidFill>
            <a:srgbClr val="5A5A5A"/>
          </a:solidFill>
          <a:ln w="12700">
            <a:solidFill>
              <a:srgbClr val="5A5A5A"/>
            </a:solidFill>
            <a:prstDash val="solid"/>
          </a:ln>
        </p:spPr>
        <p:txBody>
          <a:bodyPr/>
          <a:lstStyle/>
          <a:p>
            <a:endParaRPr lang="en-GB"/>
          </a:p>
        </p:txBody>
      </p:sp>
      <p:sp>
        <p:nvSpPr>
          <p:cNvPr id="17" name="Text 15"/>
          <p:cNvSpPr txBox="1"/>
          <p:nvPr/>
        </p:nvSpPr>
        <p:spPr>
          <a:xfrm>
            <a:off x="822960" y="420624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C</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Three paragraphs, each with a quote and an audience effect.</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txBody>
          <a:bodyPr/>
          <a:lstStyle/>
          <a:p>
            <a:endParaRPr lang="en-GB"/>
          </a:p>
        </p:txBody>
      </p:sp>
      <p:sp>
        <p:nvSpPr>
          <p:cNvPr id="21" name="Text 19"/>
          <p:cNvSpPr txBox="1"/>
          <p:nvPr/>
        </p:nvSpPr>
        <p:spPr>
          <a:xfrm>
            <a:off x="6446520" y="420624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Three paragraphs written as a director, linking the character to the rest of the play.</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txBody>
          <a:bodyPr/>
          <a:lstStyle/>
          <a:p>
            <a:endParaRPr lang="en-GB"/>
          </a:p>
        </p:txBody>
      </p:sp>
      <p:sp>
        <p:nvSpPr>
          <p:cNvPr id="24" name="Text 22"/>
          <p:cNvSpPr txBox="1"/>
          <p:nvPr/>
        </p:nvSpPr>
        <p:spPr>
          <a:xfrm>
            <a:off x="822960" y="5440680"/>
            <a:ext cx="10515600" cy="868680"/>
          </a:xfrm>
          <a:prstGeom prst="rect">
            <a:avLst/>
          </a:prstGeom>
          <a:noFill/>
          <a:ln/>
        </p:spPr>
        <p:txBody>
          <a:bodyPr wrap="square" lIns="0" tIns="0" rIns="0" bIns="0" rtlCol="0" anchor="ctr"/>
          <a:lstStyle/>
          <a:p>
            <a:pPr marL="0" indent="0">
              <a:buNone/>
            </a:pPr>
            <a:r>
              <a:rPr lang="en-US" sz="1500" b="1" dirty="0">
                <a:solidFill>
                  <a:srgbClr val="2B2B2B"/>
                </a:solidFill>
                <a:latin typeface="Calibri" pitchFamily="34" charset="0"/>
                <a:ea typeface="Calibri" pitchFamily="34" charset="-122"/>
                <a:cs typeface="Calibri" pitchFamily="34" charset="-120"/>
              </a:rPr>
              <a:t>Answer: B.  </a:t>
            </a:r>
            <a:r>
              <a:rPr lang="en-US" sz="1500" dirty="0">
                <a:solidFill>
                  <a:srgbClr val="2B2B2B"/>
                </a:solidFill>
                <a:latin typeface="Calibri" pitchFamily="34" charset="0"/>
                <a:ea typeface="Calibri" pitchFamily="34" charset="-122"/>
                <a:cs typeface="Calibri" pitchFamily="34" charset="-120"/>
              </a:rPr>
              <a:t>The question says you MUST consider voice, physicality AND stage directions and stage space; leaving one out keeps an answer out of the top level.</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1 — THINK LIKE A DIRECTOR</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You Are Not the Actor. You Are the Director.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Director</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5440680" cy="2103120"/>
          </a:xfrm>
          <a:prstGeom prst="roundRect">
            <a:avLst>
              <a:gd name="adj" fmla="val 3478"/>
            </a:avLst>
          </a:prstGeom>
          <a:solidFill>
            <a:srgbClr val="F6E4E7"/>
          </a:solidFill>
          <a:ln w="9525">
            <a:solidFill>
              <a:srgbClr val="F6E4E7"/>
            </a:solidFill>
            <a:prstDash val="solid"/>
          </a:ln>
        </p:spPr>
        <p:txBody>
          <a:bodyPr/>
          <a:lstStyle/>
          <a:p>
            <a:endParaRPr lang="en-GB"/>
          </a:p>
        </p:txBody>
      </p:sp>
      <p:sp>
        <p:nvSpPr>
          <p:cNvPr id="9" name="Shape 7"/>
          <p:cNvSpPr/>
          <p:nvPr/>
        </p:nvSpPr>
        <p:spPr>
          <a:xfrm>
            <a:off x="6172200" y="1645920"/>
            <a:ext cx="5440680" cy="2103120"/>
          </a:xfrm>
          <a:prstGeom prst="roundRect">
            <a:avLst>
              <a:gd name="adj" fmla="val 3478"/>
            </a:avLst>
          </a:prstGeom>
          <a:solidFill>
            <a:srgbClr val="E3F0F1"/>
          </a:solidFill>
          <a:ln w="9525">
            <a:solidFill>
              <a:srgbClr val="E3F0F1"/>
            </a:solidFill>
            <a:prstDash val="solid"/>
          </a:ln>
        </p:spPr>
        <p:txBody>
          <a:bodyPr/>
          <a:lstStyle/>
          <a:p>
            <a:endParaRPr lang="en-GB"/>
          </a:p>
        </p:txBody>
      </p:sp>
      <p:sp>
        <p:nvSpPr>
          <p:cNvPr id="10" name="Text 8"/>
          <p:cNvSpPr txBox="1"/>
          <p:nvPr/>
        </p:nvSpPr>
        <p:spPr>
          <a:xfrm>
            <a:off x="822960" y="1783080"/>
            <a:ext cx="4937760" cy="32004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ACTOR (wrong role)</a:t>
            </a:r>
            <a:endParaRPr lang="en-US" sz="1300" dirty="0"/>
          </a:p>
        </p:txBody>
      </p:sp>
      <p:sp>
        <p:nvSpPr>
          <p:cNvPr id="11" name="Text 9"/>
          <p:cNvSpPr txBox="1"/>
          <p:nvPr/>
        </p:nvSpPr>
        <p:spPr>
          <a:xfrm>
            <a:off x="822960" y="2240280"/>
            <a:ext cx="4937760" cy="1280160"/>
          </a:xfrm>
          <a:prstGeom prst="rect">
            <a:avLst/>
          </a:prstGeom>
          <a:noFill/>
          <a:ln/>
        </p:spPr>
        <p:txBody>
          <a:bodyPr wrap="square" lIns="0" tIns="0" rIns="0" bIns="0" rtlCol="0" anchor="t"/>
          <a:lstStyle/>
          <a:p>
            <a:pPr marL="0" indent="0">
              <a:buNone/>
            </a:pPr>
            <a:r>
              <a:rPr lang="en-US" sz="1900" i="1" dirty="0">
                <a:solidFill>
                  <a:srgbClr val="222222"/>
                </a:solidFill>
                <a:latin typeface="Calibri" pitchFamily="34" charset="0"/>
                <a:ea typeface="Calibri" pitchFamily="34" charset="-122"/>
                <a:cs typeface="Calibri" pitchFamily="34" charset="-120"/>
              </a:rPr>
              <a:t>"I would raise my voice and shout at Phil."</a:t>
            </a:r>
            <a:endParaRPr lang="en-US" sz="1900" dirty="0"/>
          </a:p>
        </p:txBody>
      </p:sp>
      <p:sp>
        <p:nvSpPr>
          <p:cNvPr id="12" name="Text 10"/>
          <p:cNvSpPr txBox="1"/>
          <p:nvPr/>
        </p:nvSpPr>
        <p:spPr>
          <a:xfrm>
            <a:off x="6446520" y="1783080"/>
            <a:ext cx="4937760" cy="320040"/>
          </a:xfrm>
          <a:prstGeom prst="rect">
            <a:avLst/>
          </a:prstGeom>
          <a:noFill/>
          <a:ln/>
        </p:spPr>
        <p:txBody>
          <a:bodyPr wrap="square" lIns="0" tIns="0" rIns="0" bIns="0" rtlCol="0" anchor="t"/>
          <a:lstStyle/>
          <a:p>
            <a:pPr marL="0" indent="0">
              <a:buNone/>
            </a:pPr>
            <a:r>
              <a:rPr lang="en-US" sz="1300" b="1" kern="0" spc="100" dirty="0">
                <a:solidFill>
                  <a:srgbClr val="1F5C4E"/>
                </a:solidFill>
                <a:latin typeface="Calibri" pitchFamily="34" charset="0"/>
                <a:ea typeface="Calibri" pitchFamily="34" charset="-122"/>
                <a:cs typeface="Calibri" pitchFamily="34" charset="-120"/>
              </a:rPr>
              <a:t>DIRECTOR (right role)</a:t>
            </a:r>
            <a:endParaRPr lang="en-US" sz="1300" dirty="0"/>
          </a:p>
        </p:txBody>
      </p:sp>
      <p:sp>
        <p:nvSpPr>
          <p:cNvPr id="13" name="Text 11"/>
          <p:cNvSpPr txBox="1"/>
          <p:nvPr/>
        </p:nvSpPr>
        <p:spPr>
          <a:xfrm>
            <a:off x="6446520" y="2240280"/>
            <a:ext cx="4937760" cy="1371600"/>
          </a:xfrm>
          <a:prstGeom prst="rect">
            <a:avLst/>
          </a:prstGeom>
          <a:noFill/>
          <a:ln/>
        </p:spPr>
        <p:txBody>
          <a:bodyPr wrap="square" lIns="0" tIns="0" rIns="0" bIns="0" rtlCol="0" anchor="t"/>
          <a:lstStyle/>
          <a:p>
            <a:pPr marL="0" indent="0">
              <a:buNone/>
            </a:pPr>
            <a:r>
              <a:rPr lang="en-US" sz="1700" i="1" dirty="0">
                <a:solidFill>
                  <a:srgbClr val="222222"/>
                </a:solidFill>
                <a:latin typeface="Calibri" pitchFamily="34" charset="0"/>
                <a:ea typeface="Calibri" pitchFamily="34" charset="-122"/>
                <a:cs typeface="Calibri" pitchFamily="34" charset="-120"/>
              </a:rPr>
              <a:t>"On the line 'Phil, what are you doing?', I would tell the actor to use a sharp, rising pitch and raised volume."</a:t>
            </a:r>
            <a:endParaRPr lang="en-US" sz="1700" dirty="0"/>
          </a:p>
        </p:txBody>
      </p:sp>
      <p:sp>
        <p:nvSpPr>
          <p:cNvPr id="14" name="Shape 12"/>
          <p:cNvSpPr/>
          <p:nvPr/>
        </p:nvSpPr>
        <p:spPr>
          <a:xfrm>
            <a:off x="548640" y="3977640"/>
            <a:ext cx="11064240" cy="2240280"/>
          </a:xfrm>
          <a:prstGeom prst="roundRect">
            <a:avLst>
              <a:gd name="adj" fmla="val 3265"/>
            </a:avLst>
          </a:prstGeom>
          <a:solidFill>
            <a:srgbClr val="2B2B2B"/>
          </a:solidFill>
          <a:ln w="9525">
            <a:solidFill>
              <a:srgbClr val="2B2B2B"/>
            </a:solidFill>
            <a:prstDash val="solid"/>
          </a:ln>
        </p:spPr>
        <p:txBody>
          <a:bodyPr/>
          <a:lstStyle/>
          <a:p>
            <a:endParaRPr lang="en-GB"/>
          </a:p>
        </p:txBody>
      </p:sp>
      <p:sp>
        <p:nvSpPr>
          <p:cNvPr id="15" name="Text 13"/>
          <p:cNvSpPr txBox="1"/>
          <p:nvPr/>
        </p:nvSpPr>
        <p:spPr>
          <a:xfrm>
            <a:off x="868680" y="4114800"/>
            <a:ext cx="1005840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DIRECTOR STARTERS: USE THEM THROUGHOUT</a:t>
            </a:r>
            <a:endParaRPr lang="en-US" sz="1300" dirty="0"/>
          </a:p>
        </p:txBody>
      </p:sp>
      <p:sp>
        <p:nvSpPr>
          <p:cNvPr id="16" name="Text 14"/>
          <p:cNvSpPr txBox="1"/>
          <p:nvPr/>
        </p:nvSpPr>
        <p:spPr>
          <a:xfrm>
            <a:off x="868680" y="4526280"/>
            <a:ext cx="10424160" cy="1645920"/>
          </a:xfrm>
          <a:prstGeom prst="rect">
            <a:avLst/>
          </a:prstGeom>
          <a:noFill/>
          <a:ln/>
        </p:spPr>
        <p:txBody>
          <a:bodyPr wrap="square" lIns="0" tIns="0" rIns="0" bIns="0" rtlCol="0" anchor="t"/>
          <a:lstStyle/>
          <a:p>
            <a:pPr marL="0" indent="0">
              <a:spcAft>
                <a:spcPts val="600"/>
              </a:spcAft>
              <a:buNone/>
            </a:pPr>
            <a:r>
              <a:rPr lang="en-US" sz="1700" dirty="0">
                <a:solidFill>
                  <a:srgbClr val="FFFFFF"/>
                </a:solidFill>
                <a:latin typeface="Calibri" pitchFamily="34" charset="0"/>
                <a:ea typeface="Calibri" pitchFamily="34" charset="-122"/>
                <a:cs typeface="Calibri" pitchFamily="34" charset="-120"/>
              </a:rPr>
              <a:t>"As a director, I perceive ______ as…"</a:t>
            </a:r>
            <a:endParaRPr lang="en-US" sz="1700" dirty="0"/>
          </a:p>
          <a:p>
            <a:pPr marL="0" indent="0">
              <a:spcAft>
                <a:spcPts val="600"/>
              </a:spcAft>
              <a:buNone/>
            </a:pPr>
            <a:r>
              <a:rPr lang="en-US" sz="1700" dirty="0">
                <a:solidFill>
                  <a:srgbClr val="FFFFFF"/>
                </a:solidFill>
                <a:latin typeface="Calibri" pitchFamily="34" charset="0"/>
                <a:ea typeface="Calibri" pitchFamily="34" charset="-122"/>
                <a:cs typeface="Calibri" pitchFamily="34" charset="-120"/>
              </a:rPr>
              <a:t>"On the line '______', I would tell the actor to…"</a:t>
            </a:r>
            <a:endParaRPr lang="en-US" sz="1700" dirty="0"/>
          </a:p>
          <a:p>
            <a:pPr marL="0" indent="0">
              <a:spcAft>
                <a:spcPts val="600"/>
              </a:spcAft>
              <a:buNone/>
            </a:pPr>
            <a:r>
              <a:rPr lang="en-US" sz="1700" dirty="0">
                <a:solidFill>
                  <a:srgbClr val="FFFFFF"/>
                </a:solidFill>
                <a:latin typeface="Calibri" pitchFamily="34" charset="0"/>
                <a:ea typeface="Calibri" pitchFamily="34" charset="-122"/>
                <a:cs typeface="Calibri" pitchFamily="34" charset="-120"/>
              </a:rPr>
              <a:t>"As a director, I want the audience to…"</a:t>
            </a:r>
            <a:endParaRPr lang="en-US" sz="1700" dirty="0"/>
          </a:p>
          <a:p>
            <a:pPr marL="0" indent="0">
              <a:spcAft>
                <a:spcPts val="600"/>
              </a:spcAft>
              <a:buNone/>
            </a:pPr>
            <a:r>
              <a:rPr lang="en-US" sz="1700" dirty="0">
                <a:solidFill>
                  <a:srgbClr val="FFFFFF"/>
                </a:solidFill>
                <a:latin typeface="Calibri" pitchFamily="34" charset="0"/>
                <a:ea typeface="Calibri" pitchFamily="34" charset="-122"/>
                <a:cs typeface="Calibri" pitchFamily="34" charset="-120"/>
              </a:rPr>
              <a:t>"Before this point in the play, the audience have seen ______, so…"</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Director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Director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2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sentence is written from a director's perspective?</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would shout at Phil."</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"Leah shouts because she is angry."</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"On the line 'Phil, what are you doing?', I would tell the actor to use a sharp, rising pitch and raised volume."</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"The actor might do something with their voice."</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Director Check: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Director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Which sentence is written from a director's perspective?</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txBody>
          <a:bodyPr/>
          <a:lstStyle/>
          <a:p>
            <a:endParaRPr lang="en-GB"/>
          </a:p>
        </p:txBody>
      </p:sp>
      <p:sp>
        <p:nvSpPr>
          <p:cNvPr id="9" name="Text 7"/>
          <p:cNvSpPr txBox="1"/>
          <p:nvPr/>
        </p:nvSpPr>
        <p:spPr>
          <a:xfrm>
            <a:off x="822960" y="274320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"I would shout at Phil."</a:t>
            </a:r>
            <a:endParaRPr lang="en-US" sz="1500" dirty="0"/>
          </a:p>
        </p:txBody>
      </p:sp>
      <p:sp>
        <p:nvSpPr>
          <p:cNvPr id="11" name="Shape 9"/>
          <p:cNvSpPr/>
          <p:nvPr/>
        </p:nvSpPr>
        <p:spPr>
          <a:xfrm>
            <a:off x="6172200" y="237744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12" name="Shape 10"/>
          <p:cNvSpPr/>
          <p:nvPr/>
        </p:nvSpPr>
        <p:spPr>
          <a:xfrm>
            <a:off x="6446520" y="2743200"/>
            <a:ext cx="594360" cy="594360"/>
          </a:xfrm>
          <a:prstGeom prst="ellipse">
            <a:avLst/>
          </a:prstGeom>
          <a:solidFill>
            <a:srgbClr val="5A5A5A"/>
          </a:solidFill>
          <a:ln w="12700">
            <a:solidFill>
              <a:srgbClr val="5A5A5A"/>
            </a:solidFill>
            <a:prstDash val="solid"/>
          </a:ln>
        </p:spPr>
        <p:txBody>
          <a:bodyPr/>
          <a:lstStyle/>
          <a:p>
            <a:endParaRPr lang="en-GB"/>
          </a:p>
        </p:txBody>
      </p:sp>
      <p:sp>
        <p:nvSpPr>
          <p:cNvPr id="13" name="Text 11"/>
          <p:cNvSpPr txBox="1"/>
          <p:nvPr/>
        </p:nvSpPr>
        <p:spPr>
          <a:xfrm>
            <a:off x="6446520" y="274320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B</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"Leah shouts because she is angry."</a:t>
            </a:r>
            <a:endParaRPr lang="en-US" sz="1500" dirty="0"/>
          </a:p>
        </p:txBody>
      </p:sp>
      <p:sp>
        <p:nvSpPr>
          <p:cNvPr id="15" name="Shape 13"/>
          <p:cNvSpPr/>
          <p:nvPr/>
        </p:nvSpPr>
        <p:spPr>
          <a:xfrm>
            <a:off x="548640" y="3840480"/>
            <a:ext cx="5440680" cy="1325880"/>
          </a:xfrm>
          <a:prstGeom prst="roundRect">
            <a:avLst>
              <a:gd name="adj" fmla="val 5517"/>
            </a:avLst>
          </a:prstGeom>
          <a:solidFill>
            <a:srgbClr val="3A3423"/>
          </a:solidFill>
          <a:ln w="38100">
            <a:solidFill>
              <a:srgbClr val="C9A24B"/>
            </a:solidFill>
            <a:prstDash val="solid"/>
          </a:ln>
        </p:spPr>
        <p:txBody>
          <a:bodyPr/>
          <a:lstStyle/>
          <a:p>
            <a:endParaRPr lang="en-GB"/>
          </a:p>
        </p:txBody>
      </p:sp>
      <p:sp>
        <p:nvSpPr>
          <p:cNvPr id="16" name="Shape 14"/>
          <p:cNvSpPr/>
          <p:nvPr/>
        </p:nvSpPr>
        <p:spPr>
          <a:xfrm>
            <a:off x="822960" y="4206240"/>
            <a:ext cx="594360" cy="594360"/>
          </a:xfrm>
          <a:prstGeom prst="ellipse">
            <a:avLst/>
          </a:prstGeom>
          <a:solidFill>
            <a:srgbClr val="C9A24B"/>
          </a:solidFill>
          <a:ln w="12700">
            <a:solidFill>
              <a:srgbClr val="C9A24B"/>
            </a:solidFill>
            <a:prstDash val="solid"/>
          </a:ln>
        </p:spPr>
        <p:txBody>
          <a:bodyPr/>
          <a:lstStyle/>
          <a:p>
            <a:endParaRPr lang="en-GB"/>
          </a:p>
        </p:txBody>
      </p:sp>
      <p:sp>
        <p:nvSpPr>
          <p:cNvPr id="17" name="Text 15"/>
          <p:cNvSpPr txBox="1"/>
          <p:nvPr/>
        </p:nvSpPr>
        <p:spPr>
          <a:xfrm>
            <a:off x="822960" y="4206240"/>
            <a:ext cx="594360" cy="594360"/>
          </a:xfrm>
          <a:prstGeom prst="rect">
            <a:avLst/>
          </a:prstGeom>
          <a:noFill/>
          <a:ln/>
        </p:spPr>
        <p:txBody>
          <a:bodyPr wrap="square" lIns="0" tIns="0" rIns="0" bIns="0" rtlCol="0" anchor="ctr"/>
          <a:lstStyle/>
          <a:p>
            <a:pPr marL="0" indent="0" algn="ctr">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"On the line 'Phil, what are you doing?', I would tell the actor to use a sharp, rising pitch and raised volume."</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txBody>
          <a:bodyPr/>
          <a:lstStyle/>
          <a:p>
            <a:endParaRPr lang="en-GB"/>
          </a:p>
        </p:txBody>
      </p:sp>
      <p:sp>
        <p:nvSpPr>
          <p:cNvPr id="21" name="Text 19"/>
          <p:cNvSpPr txBox="1"/>
          <p:nvPr/>
        </p:nvSpPr>
        <p:spPr>
          <a:xfrm>
            <a:off x="6446520" y="420624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"The actor might do something with their voice."</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txBody>
          <a:bodyPr/>
          <a:lstStyle/>
          <a:p>
            <a:endParaRPr lang="en-GB"/>
          </a:p>
        </p:txBody>
      </p:sp>
      <p:sp>
        <p:nvSpPr>
          <p:cNvPr id="24" name="Text 22"/>
          <p:cNvSpPr txBox="1"/>
          <p:nvPr/>
        </p:nvSpPr>
        <p:spPr>
          <a:xfrm>
            <a:off x="822960" y="5440680"/>
            <a:ext cx="10515600" cy="868680"/>
          </a:xfrm>
          <a:prstGeom prst="rect">
            <a:avLst/>
          </a:prstGeom>
          <a:noFill/>
          <a:ln/>
        </p:spPr>
        <p:txBody>
          <a:bodyPr wrap="square" lIns="0" tIns="0" rIns="0" bIns="0" rtlCol="0" anchor="ctr"/>
          <a:lstStyle/>
          <a:p>
            <a:pPr marL="0" indent="0">
              <a:buNone/>
            </a:pPr>
            <a:r>
              <a:rPr lang="en-US" sz="1500" b="1" dirty="0">
                <a:solidFill>
                  <a:srgbClr val="2B2B2B"/>
                </a:solidFill>
                <a:latin typeface="Calibri" pitchFamily="34" charset="0"/>
                <a:ea typeface="Calibri" pitchFamily="34" charset="-122"/>
                <a:cs typeface="Calibri" pitchFamily="34" charset="-120"/>
              </a:rPr>
              <a:t>Answer: C.  </a:t>
            </a:r>
            <a:r>
              <a:rPr lang="en-US" sz="1500" dirty="0">
                <a:solidFill>
                  <a:srgbClr val="2B2B2B"/>
                </a:solidFill>
                <a:latin typeface="Calibri" pitchFamily="34" charset="0"/>
                <a:ea typeface="Calibri" pitchFamily="34" charset="-122"/>
                <a:cs typeface="Calibri" pitchFamily="34" charset="-120"/>
              </a:rPr>
              <a:t>It names the line, says "I would tell the actor to", and names a precise vocal skill. A is written as the actor; B retells; D is vague.</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1 — VOCAL SKILLS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Vocal Skills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Vocal</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777240" y="171907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Pitch</a:t>
            </a:r>
            <a:endParaRPr lang="en-US" sz="1700" dirty="0"/>
          </a:p>
        </p:txBody>
      </p:sp>
      <p:sp>
        <p:nvSpPr>
          <p:cNvPr id="10" name="Text 8"/>
          <p:cNvSpPr txBox="1"/>
          <p:nvPr/>
        </p:nvSpPr>
        <p:spPr>
          <a:xfrm>
            <a:off x="777240" y="210312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How high or low the voice is.</a:t>
            </a:r>
            <a:endParaRPr lang="en-US" sz="1250" dirty="0"/>
          </a:p>
        </p:txBody>
      </p:sp>
      <p:sp>
        <p:nvSpPr>
          <p:cNvPr id="11" name="Text 9"/>
          <p:cNvSpPr txBox="1"/>
          <p:nvPr/>
        </p:nvSpPr>
        <p:spPr>
          <a:xfrm>
            <a:off x="777240" y="242316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Leah's pitch rising on "he's insane, Phil".</a:t>
            </a:r>
            <a:endParaRPr lang="en-US" sz="1150" dirty="0"/>
          </a:p>
        </p:txBody>
      </p:sp>
      <p:sp>
        <p:nvSpPr>
          <p:cNvPr id="12" name="Shape 10"/>
          <p:cNvSpPr/>
          <p:nvPr/>
        </p:nvSpPr>
        <p:spPr>
          <a:xfrm>
            <a:off x="4297680" y="164592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4526280" y="171907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Pace</a:t>
            </a:r>
            <a:endParaRPr lang="en-US" sz="1700" dirty="0"/>
          </a:p>
        </p:txBody>
      </p:sp>
      <p:sp>
        <p:nvSpPr>
          <p:cNvPr id="14" name="Text 12"/>
          <p:cNvSpPr txBox="1"/>
          <p:nvPr/>
        </p:nvSpPr>
        <p:spPr>
          <a:xfrm>
            <a:off x="4526280" y="210312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The speed of speaking.</a:t>
            </a:r>
            <a:endParaRPr lang="en-US" sz="1250" dirty="0"/>
          </a:p>
        </p:txBody>
      </p:sp>
      <p:sp>
        <p:nvSpPr>
          <p:cNvPr id="15" name="Text 13"/>
          <p:cNvSpPr txBox="1"/>
          <p:nvPr/>
        </p:nvSpPr>
        <p:spPr>
          <a:xfrm>
            <a:off x="4526280" y="242316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Leah racing through "Let's, come on, let's, it won't be that bad".</a:t>
            </a:r>
            <a:endParaRPr lang="en-US" sz="1150" dirty="0"/>
          </a:p>
        </p:txBody>
      </p:sp>
      <p:sp>
        <p:nvSpPr>
          <p:cNvPr id="16" name="Shape 14"/>
          <p:cNvSpPr/>
          <p:nvPr/>
        </p:nvSpPr>
        <p:spPr>
          <a:xfrm>
            <a:off x="8046720" y="164592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17" name="Text 15"/>
          <p:cNvSpPr txBox="1"/>
          <p:nvPr/>
        </p:nvSpPr>
        <p:spPr>
          <a:xfrm>
            <a:off x="8275320" y="171907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Pause</a:t>
            </a:r>
            <a:endParaRPr lang="en-US" sz="1700" dirty="0"/>
          </a:p>
        </p:txBody>
      </p:sp>
      <p:sp>
        <p:nvSpPr>
          <p:cNvPr id="18" name="Text 16"/>
          <p:cNvSpPr txBox="1"/>
          <p:nvPr/>
        </p:nvSpPr>
        <p:spPr>
          <a:xfrm>
            <a:off x="8275320" y="210312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A deliberate silence.</a:t>
            </a:r>
            <a:endParaRPr lang="en-US" sz="1250" dirty="0"/>
          </a:p>
        </p:txBody>
      </p:sp>
      <p:sp>
        <p:nvSpPr>
          <p:cNvPr id="19" name="Text 17"/>
          <p:cNvSpPr txBox="1"/>
          <p:nvPr/>
        </p:nvSpPr>
        <p:spPr>
          <a:xfrm>
            <a:off x="8275320" y="242316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the "Pause. Adam thinks." before he answers.</a:t>
            </a:r>
            <a:endParaRPr lang="en-US" sz="1150" dirty="0"/>
          </a:p>
        </p:txBody>
      </p:sp>
      <p:sp>
        <p:nvSpPr>
          <p:cNvPr id="20" name="Shape 18"/>
          <p:cNvSpPr/>
          <p:nvPr/>
        </p:nvSpPr>
        <p:spPr>
          <a:xfrm>
            <a:off x="548640" y="321564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21" name="Text 19"/>
          <p:cNvSpPr txBox="1"/>
          <p:nvPr/>
        </p:nvSpPr>
        <p:spPr>
          <a:xfrm>
            <a:off x="777240" y="328879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Volume</a:t>
            </a:r>
            <a:endParaRPr lang="en-US" sz="1700" dirty="0"/>
          </a:p>
        </p:txBody>
      </p:sp>
      <p:sp>
        <p:nvSpPr>
          <p:cNvPr id="22" name="Text 20"/>
          <p:cNvSpPr txBox="1"/>
          <p:nvPr/>
        </p:nvSpPr>
        <p:spPr>
          <a:xfrm>
            <a:off x="777240" y="367284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How loud or quiet.</a:t>
            </a:r>
            <a:endParaRPr lang="en-US" sz="1250" dirty="0"/>
          </a:p>
        </p:txBody>
      </p:sp>
      <p:sp>
        <p:nvSpPr>
          <p:cNvPr id="23" name="Text 21"/>
          <p:cNvSpPr txBox="1"/>
          <p:nvPr/>
        </p:nvSpPr>
        <p:spPr>
          <a:xfrm>
            <a:off x="777240" y="399288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Phil never raising his volume, even on "Shut up."</a:t>
            </a:r>
            <a:endParaRPr lang="en-US" sz="1150" dirty="0"/>
          </a:p>
        </p:txBody>
      </p:sp>
      <p:sp>
        <p:nvSpPr>
          <p:cNvPr id="24" name="Shape 22"/>
          <p:cNvSpPr/>
          <p:nvPr/>
        </p:nvSpPr>
        <p:spPr>
          <a:xfrm>
            <a:off x="4297680" y="321564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25" name="Text 23"/>
          <p:cNvSpPr txBox="1"/>
          <p:nvPr/>
        </p:nvSpPr>
        <p:spPr>
          <a:xfrm>
            <a:off x="4526280" y="328879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Tone</a:t>
            </a:r>
            <a:endParaRPr lang="en-US" sz="1700" dirty="0"/>
          </a:p>
        </p:txBody>
      </p:sp>
      <p:sp>
        <p:nvSpPr>
          <p:cNvPr id="26" name="Text 24"/>
          <p:cNvSpPr txBox="1"/>
          <p:nvPr/>
        </p:nvSpPr>
        <p:spPr>
          <a:xfrm>
            <a:off x="4526280" y="367284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The emotion or attitude in the voice.</a:t>
            </a:r>
            <a:endParaRPr lang="en-US" sz="1250" dirty="0"/>
          </a:p>
        </p:txBody>
      </p:sp>
      <p:sp>
        <p:nvSpPr>
          <p:cNvPr id="27" name="Text 25"/>
          <p:cNvSpPr txBox="1"/>
          <p:nvPr/>
        </p:nvSpPr>
        <p:spPr>
          <a:xfrm>
            <a:off x="4526280" y="399288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Phil's warm tone on "Everything is going to be fine".</a:t>
            </a:r>
            <a:endParaRPr lang="en-US" sz="1150" dirty="0"/>
          </a:p>
        </p:txBody>
      </p:sp>
      <p:sp>
        <p:nvSpPr>
          <p:cNvPr id="28" name="Shape 26"/>
          <p:cNvSpPr/>
          <p:nvPr/>
        </p:nvSpPr>
        <p:spPr>
          <a:xfrm>
            <a:off x="8046720" y="321564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29" name="Text 27"/>
          <p:cNvSpPr txBox="1"/>
          <p:nvPr/>
        </p:nvSpPr>
        <p:spPr>
          <a:xfrm>
            <a:off x="8275320" y="328879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Emphasis</a:t>
            </a:r>
            <a:endParaRPr lang="en-US" sz="1700" dirty="0"/>
          </a:p>
        </p:txBody>
      </p:sp>
      <p:sp>
        <p:nvSpPr>
          <p:cNvPr id="30" name="Text 28"/>
          <p:cNvSpPr txBox="1"/>
          <p:nvPr/>
        </p:nvSpPr>
        <p:spPr>
          <a:xfrm>
            <a:off x="8275320" y="367284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Stressing a key word.</a:t>
            </a:r>
            <a:endParaRPr lang="en-US" sz="1250" dirty="0"/>
          </a:p>
        </p:txBody>
      </p:sp>
      <p:sp>
        <p:nvSpPr>
          <p:cNvPr id="31" name="Text 29"/>
          <p:cNvSpPr txBox="1"/>
          <p:nvPr/>
        </p:nvSpPr>
        <p:spPr>
          <a:xfrm>
            <a:off x="8275320" y="399288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Leah stressing "Adam" in "It's Adam, Phil, Adam!"</a:t>
            </a:r>
            <a:endParaRPr lang="en-US" sz="1150" dirty="0"/>
          </a:p>
        </p:txBody>
      </p:sp>
      <p:sp>
        <p:nvSpPr>
          <p:cNvPr id="32" name="Shape 30"/>
          <p:cNvSpPr/>
          <p:nvPr/>
        </p:nvSpPr>
        <p:spPr>
          <a:xfrm>
            <a:off x="548640" y="478536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33" name="Text 31"/>
          <p:cNvSpPr txBox="1"/>
          <p:nvPr/>
        </p:nvSpPr>
        <p:spPr>
          <a:xfrm>
            <a:off x="777240" y="485851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Intonation</a:t>
            </a:r>
            <a:endParaRPr lang="en-US" sz="1700" dirty="0"/>
          </a:p>
        </p:txBody>
      </p:sp>
      <p:sp>
        <p:nvSpPr>
          <p:cNvPr id="34" name="Text 32"/>
          <p:cNvSpPr txBox="1"/>
          <p:nvPr/>
        </p:nvSpPr>
        <p:spPr>
          <a:xfrm>
            <a:off x="777240" y="524256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The rise and fall of the voice.</a:t>
            </a:r>
            <a:endParaRPr lang="en-US" sz="1250" dirty="0"/>
          </a:p>
        </p:txBody>
      </p:sp>
      <p:sp>
        <p:nvSpPr>
          <p:cNvPr id="35" name="Text 33"/>
          <p:cNvSpPr txBox="1"/>
          <p:nvPr/>
        </p:nvSpPr>
        <p:spPr>
          <a:xfrm>
            <a:off x="777240" y="556260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Phil's falling "one person or everyone?"</a:t>
            </a:r>
            <a:endParaRPr lang="en-US" sz="1150" dirty="0"/>
          </a:p>
        </p:txBody>
      </p:sp>
      <p:sp>
        <p:nvSpPr>
          <p:cNvPr id="36" name="Shape 34"/>
          <p:cNvSpPr/>
          <p:nvPr/>
        </p:nvSpPr>
        <p:spPr>
          <a:xfrm>
            <a:off x="4297680" y="4785360"/>
            <a:ext cx="3566160" cy="1386840"/>
          </a:xfrm>
          <a:prstGeom prst="roundRect">
            <a:avLst>
              <a:gd name="adj" fmla="val 5275"/>
            </a:avLst>
          </a:prstGeom>
          <a:solidFill>
            <a:srgbClr val="2B2B2B"/>
          </a:solidFill>
          <a:ln w="9525">
            <a:solidFill>
              <a:srgbClr val="2B2B2B"/>
            </a:solidFill>
            <a:prstDash val="solid"/>
          </a:ln>
        </p:spPr>
        <p:txBody>
          <a:bodyPr/>
          <a:lstStyle/>
          <a:p>
            <a:endParaRPr lang="en-GB"/>
          </a:p>
        </p:txBody>
      </p:sp>
      <p:sp>
        <p:nvSpPr>
          <p:cNvPr id="37" name="Text 35"/>
          <p:cNvSpPr txBox="1"/>
          <p:nvPr/>
        </p:nvSpPr>
        <p:spPr>
          <a:xfrm>
            <a:off x="4526280" y="4922520"/>
            <a:ext cx="3108960" cy="36576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EXAM TIP</a:t>
            </a:r>
            <a:endParaRPr lang="en-US" sz="1300" dirty="0"/>
          </a:p>
        </p:txBody>
      </p:sp>
      <p:sp>
        <p:nvSpPr>
          <p:cNvPr id="38" name="Text 36"/>
          <p:cNvSpPr txBox="1"/>
          <p:nvPr/>
        </p:nvSpPr>
        <p:spPr>
          <a:xfrm>
            <a:off x="4526280" y="5334000"/>
            <a:ext cx="3108960" cy="655320"/>
          </a:xfrm>
          <a:prstGeom prst="rect">
            <a:avLst/>
          </a:prstGeom>
          <a:noFill/>
          <a:ln/>
        </p:spPr>
        <p:txBody>
          <a:bodyPr wrap="square" lIns="0" tIns="0" rIns="0" bIns="0" rtlCol="0" anchor="t"/>
          <a:lstStyle/>
          <a:p>
            <a:pPr marL="0" indent="0">
              <a:buNone/>
            </a:pPr>
            <a:r>
              <a:rPr lang="en-US" sz="1500" dirty="0">
                <a:solidFill>
                  <a:srgbClr val="FFFFFF"/>
                </a:solidFill>
                <a:latin typeface="Calibri" pitchFamily="34" charset="0"/>
                <a:ea typeface="Calibri" pitchFamily="34" charset="-122"/>
                <a:cs typeface="Calibri" pitchFamily="34" charset="-120"/>
              </a:rPr>
              <a:t>Not "his voice": name the exact skill AND the exact line it is used on.</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1 — PHYSICAL SKILLS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Physical Skills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Physical</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777240" y="171907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Facial expression</a:t>
            </a:r>
            <a:endParaRPr lang="en-US" sz="1700" dirty="0"/>
          </a:p>
        </p:txBody>
      </p:sp>
      <p:sp>
        <p:nvSpPr>
          <p:cNvPr id="10" name="Text 8"/>
          <p:cNvSpPr txBox="1"/>
          <p:nvPr/>
        </p:nvSpPr>
        <p:spPr>
          <a:xfrm>
            <a:off x="777240" y="210312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What the face shows.</a:t>
            </a:r>
            <a:endParaRPr lang="en-US" sz="1250" dirty="0"/>
          </a:p>
        </p:txBody>
      </p:sp>
      <p:sp>
        <p:nvSpPr>
          <p:cNvPr id="11" name="Text 9"/>
          <p:cNvSpPr txBox="1"/>
          <p:nvPr/>
        </p:nvSpPr>
        <p:spPr>
          <a:xfrm>
            <a:off x="777240" y="242316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"Phil smiles, kindly", while his eyes stay cold.</a:t>
            </a:r>
            <a:endParaRPr lang="en-US" sz="1150" dirty="0"/>
          </a:p>
        </p:txBody>
      </p:sp>
      <p:sp>
        <p:nvSpPr>
          <p:cNvPr id="12" name="Shape 10"/>
          <p:cNvSpPr/>
          <p:nvPr/>
        </p:nvSpPr>
        <p:spPr>
          <a:xfrm>
            <a:off x="4297680" y="164592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4526280" y="171907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Gesture</a:t>
            </a:r>
            <a:endParaRPr lang="en-US" sz="1700" dirty="0"/>
          </a:p>
        </p:txBody>
      </p:sp>
      <p:sp>
        <p:nvSpPr>
          <p:cNvPr id="14" name="Text 12"/>
          <p:cNvSpPr txBox="1"/>
          <p:nvPr/>
        </p:nvSpPr>
        <p:spPr>
          <a:xfrm>
            <a:off x="4526280" y="210312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Hand and arm movements.</a:t>
            </a:r>
            <a:endParaRPr lang="en-US" sz="1250" dirty="0"/>
          </a:p>
        </p:txBody>
      </p:sp>
      <p:sp>
        <p:nvSpPr>
          <p:cNvPr id="15" name="Text 13"/>
          <p:cNvSpPr txBox="1"/>
          <p:nvPr/>
        </p:nvSpPr>
        <p:spPr>
          <a:xfrm>
            <a:off x="4526280" y="242316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Phil's hand on Lou's shoulder.</a:t>
            </a:r>
            <a:endParaRPr lang="en-US" sz="1150" dirty="0"/>
          </a:p>
        </p:txBody>
      </p:sp>
      <p:sp>
        <p:nvSpPr>
          <p:cNvPr id="16" name="Shape 14"/>
          <p:cNvSpPr/>
          <p:nvPr/>
        </p:nvSpPr>
        <p:spPr>
          <a:xfrm>
            <a:off x="8046720" y="164592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17" name="Text 15"/>
          <p:cNvSpPr txBox="1"/>
          <p:nvPr/>
        </p:nvSpPr>
        <p:spPr>
          <a:xfrm>
            <a:off x="8275320" y="171907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Posture</a:t>
            </a:r>
            <a:endParaRPr lang="en-US" sz="1700" dirty="0"/>
          </a:p>
        </p:txBody>
      </p:sp>
      <p:sp>
        <p:nvSpPr>
          <p:cNvPr id="18" name="Text 16"/>
          <p:cNvSpPr txBox="1"/>
          <p:nvPr/>
        </p:nvSpPr>
        <p:spPr>
          <a:xfrm>
            <a:off x="8275320" y="210312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How the body is held.</a:t>
            </a:r>
            <a:endParaRPr lang="en-US" sz="1250" dirty="0"/>
          </a:p>
        </p:txBody>
      </p:sp>
      <p:sp>
        <p:nvSpPr>
          <p:cNvPr id="19" name="Text 17"/>
          <p:cNvSpPr txBox="1"/>
          <p:nvPr/>
        </p:nvSpPr>
        <p:spPr>
          <a:xfrm>
            <a:off x="8275320" y="242316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"Lou stands there, unsure", shoulders hunched.</a:t>
            </a:r>
            <a:endParaRPr lang="en-US" sz="1150" dirty="0"/>
          </a:p>
        </p:txBody>
      </p:sp>
      <p:sp>
        <p:nvSpPr>
          <p:cNvPr id="20" name="Shape 18"/>
          <p:cNvSpPr/>
          <p:nvPr/>
        </p:nvSpPr>
        <p:spPr>
          <a:xfrm>
            <a:off x="548640" y="321564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21" name="Text 19"/>
          <p:cNvSpPr txBox="1"/>
          <p:nvPr/>
        </p:nvSpPr>
        <p:spPr>
          <a:xfrm>
            <a:off x="777240" y="328879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Eye contact</a:t>
            </a:r>
            <a:endParaRPr lang="en-US" sz="1700" dirty="0"/>
          </a:p>
        </p:txBody>
      </p:sp>
      <p:sp>
        <p:nvSpPr>
          <p:cNvPr id="22" name="Text 20"/>
          <p:cNvSpPr txBox="1"/>
          <p:nvPr/>
        </p:nvSpPr>
        <p:spPr>
          <a:xfrm>
            <a:off x="777240" y="367284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Where a character looks.</a:t>
            </a:r>
            <a:endParaRPr lang="en-US" sz="1250" dirty="0"/>
          </a:p>
        </p:txBody>
      </p:sp>
      <p:sp>
        <p:nvSpPr>
          <p:cNvPr id="23" name="Text 21"/>
          <p:cNvSpPr txBox="1"/>
          <p:nvPr/>
        </p:nvSpPr>
        <p:spPr>
          <a:xfrm>
            <a:off x="777240" y="399288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"They all stare at Phil."</a:t>
            </a:r>
            <a:endParaRPr lang="en-US" sz="1150" dirty="0"/>
          </a:p>
        </p:txBody>
      </p:sp>
      <p:sp>
        <p:nvSpPr>
          <p:cNvPr id="24" name="Shape 22"/>
          <p:cNvSpPr/>
          <p:nvPr/>
        </p:nvSpPr>
        <p:spPr>
          <a:xfrm>
            <a:off x="4297680" y="321564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25" name="Text 23"/>
          <p:cNvSpPr txBox="1"/>
          <p:nvPr/>
        </p:nvSpPr>
        <p:spPr>
          <a:xfrm>
            <a:off x="4526280" y="328879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Gait</a:t>
            </a:r>
            <a:endParaRPr lang="en-US" sz="1700" dirty="0"/>
          </a:p>
        </p:txBody>
      </p:sp>
      <p:sp>
        <p:nvSpPr>
          <p:cNvPr id="26" name="Text 24"/>
          <p:cNvSpPr txBox="1"/>
          <p:nvPr/>
        </p:nvSpPr>
        <p:spPr>
          <a:xfrm>
            <a:off x="4526280" y="367284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The way a character walks.</a:t>
            </a:r>
            <a:endParaRPr lang="en-US" sz="1250" dirty="0"/>
          </a:p>
        </p:txBody>
      </p:sp>
      <p:sp>
        <p:nvSpPr>
          <p:cNvPr id="27" name="Text 25"/>
          <p:cNvSpPr txBox="1"/>
          <p:nvPr/>
        </p:nvSpPr>
        <p:spPr>
          <a:xfrm>
            <a:off x="4526280" y="399288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Brian bounding off with Adam.</a:t>
            </a:r>
            <a:endParaRPr lang="en-US" sz="1150" dirty="0"/>
          </a:p>
        </p:txBody>
      </p:sp>
      <p:sp>
        <p:nvSpPr>
          <p:cNvPr id="28" name="Shape 26"/>
          <p:cNvSpPr/>
          <p:nvPr/>
        </p:nvSpPr>
        <p:spPr>
          <a:xfrm>
            <a:off x="8046720" y="321564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29" name="Text 27"/>
          <p:cNvSpPr txBox="1"/>
          <p:nvPr/>
        </p:nvSpPr>
        <p:spPr>
          <a:xfrm>
            <a:off x="8275320" y="328879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Stillness</a:t>
            </a:r>
            <a:endParaRPr lang="en-US" sz="1700" dirty="0"/>
          </a:p>
        </p:txBody>
      </p:sp>
      <p:sp>
        <p:nvSpPr>
          <p:cNvPr id="30" name="Text 28"/>
          <p:cNvSpPr txBox="1"/>
          <p:nvPr/>
        </p:nvSpPr>
        <p:spPr>
          <a:xfrm>
            <a:off x="8275320" y="367284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Deliberately not moving.</a:t>
            </a:r>
            <a:endParaRPr lang="en-US" sz="1250" dirty="0"/>
          </a:p>
        </p:txBody>
      </p:sp>
      <p:sp>
        <p:nvSpPr>
          <p:cNvPr id="31" name="Text 29"/>
          <p:cNvSpPr txBox="1"/>
          <p:nvPr/>
        </p:nvSpPr>
        <p:spPr>
          <a:xfrm>
            <a:off x="8275320" y="399288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Phil unmoving as Leah pleads.</a:t>
            </a:r>
            <a:endParaRPr lang="en-US" sz="1150" dirty="0"/>
          </a:p>
        </p:txBody>
      </p:sp>
      <p:sp>
        <p:nvSpPr>
          <p:cNvPr id="32" name="Shape 30"/>
          <p:cNvSpPr/>
          <p:nvPr/>
        </p:nvSpPr>
        <p:spPr>
          <a:xfrm>
            <a:off x="548640" y="4785360"/>
            <a:ext cx="3566160" cy="1386840"/>
          </a:xfrm>
          <a:prstGeom prst="roundRect">
            <a:avLst>
              <a:gd name="adj" fmla="val 5275"/>
            </a:avLst>
          </a:prstGeom>
          <a:solidFill>
            <a:srgbClr val="FFFFFF"/>
          </a:solidFill>
          <a:ln w="9525">
            <a:solidFill>
              <a:srgbClr val="FFFFFF"/>
            </a:solidFill>
            <a:prstDash val="solid"/>
          </a:ln>
        </p:spPr>
        <p:txBody>
          <a:bodyPr/>
          <a:lstStyle/>
          <a:p>
            <a:endParaRPr lang="en-GB"/>
          </a:p>
        </p:txBody>
      </p:sp>
      <p:sp>
        <p:nvSpPr>
          <p:cNvPr id="33" name="Text 31"/>
          <p:cNvSpPr txBox="1"/>
          <p:nvPr/>
        </p:nvSpPr>
        <p:spPr>
          <a:xfrm>
            <a:off x="777240" y="4858512"/>
            <a:ext cx="3108960" cy="411480"/>
          </a:xfrm>
          <a:prstGeom prst="rect">
            <a:avLst/>
          </a:prstGeom>
          <a:noFill/>
          <a:ln/>
        </p:spPr>
        <p:txBody>
          <a:bodyPr wrap="square" lIns="0" tIns="0" rIns="0" bIns="0" rtlCol="0" anchor="t"/>
          <a:lstStyle/>
          <a:p>
            <a:pPr marL="0" indent="0">
              <a:buNone/>
            </a:pPr>
            <a:r>
              <a:rPr lang="en-US" sz="1700" b="1" dirty="0">
                <a:solidFill>
                  <a:srgbClr val="990011"/>
                </a:solidFill>
                <a:latin typeface="Cambria" pitchFamily="34" charset="0"/>
                <a:ea typeface="Cambria" pitchFamily="34" charset="-122"/>
                <a:cs typeface="Cambria" pitchFamily="34" charset="-120"/>
              </a:rPr>
              <a:t>Muscle tension</a:t>
            </a:r>
            <a:endParaRPr lang="en-US" sz="1700" dirty="0"/>
          </a:p>
        </p:txBody>
      </p:sp>
      <p:sp>
        <p:nvSpPr>
          <p:cNvPr id="34" name="Text 32"/>
          <p:cNvSpPr txBox="1"/>
          <p:nvPr/>
        </p:nvSpPr>
        <p:spPr>
          <a:xfrm>
            <a:off x="777240" y="5242560"/>
            <a:ext cx="3108960" cy="32004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How tight or relaxed the body is.</a:t>
            </a:r>
            <a:endParaRPr lang="en-US" sz="1250" dirty="0"/>
          </a:p>
        </p:txBody>
      </p:sp>
      <p:sp>
        <p:nvSpPr>
          <p:cNvPr id="35" name="Text 33"/>
          <p:cNvSpPr txBox="1"/>
          <p:nvPr/>
        </p:nvSpPr>
        <p:spPr>
          <a:xfrm>
            <a:off x="777240" y="5562600"/>
            <a:ext cx="3108960" cy="563880"/>
          </a:xfrm>
          <a:prstGeom prst="rect">
            <a:avLst/>
          </a:prstGeom>
          <a:noFill/>
          <a:ln/>
        </p:spPr>
        <p:txBody>
          <a:bodyPr wrap="square" lIns="0" tIns="0" rIns="0" bIns="0" rtlCol="0" anchor="t"/>
          <a:lstStyle/>
          <a:p>
            <a:pPr marL="0" indent="0">
              <a:buNone/>
            </a:pPr>
            <a:r>
              <a:rPr lang="en-US" sz="1150" b="1" dirty="0">
                <a:solidFill>
                  <a:srgbClr val="1F5C4E"/>
                </a:solidFill>
                <a:latin typeface="Calibri" pitchFamily="34" charset="0"/>
                <a:ea typeface="Calibri" pitchFamily="34" charset="-122"/>
                <a:cs typeface="Calibri" pitchFamily="34" charset="-120"/>
              </a:rPr>
              <a:t>In DNA: </a:t>
            </a:r>
            <a:r>
              <a:rPr lang="en-US" sz="1150" i="1" dirty="0">
                <a:solidFill>
                  <a:srgbClr val="5A5A5A"/>
                </a:solidFill>
                <a:latin typeface="Calibri" pitchFamily="34" charset="0"/>
                <a:ea typeface="Calibri" pitchFamily="34" charset="-122"/>
                <a:cs typeface="Calibri" pitchFamily="34" charset="-120"/>
              </a:rPr>
              <a:t>Leah's clenched fists on "We can't just leave him".</a:t>
            </a:r>
            <a:endParaRPr lang="en-US" sz="1150" dirty="0"/>
          </a:p>
        </p:txBody>
      </p:sp>
      <p:sp>
        <p:nvSpPr>
          <p:cNvPr id="36" name="Shape 34"/>
          <p:cNvSpPr/>
          <p:nvPr/>
        </p:nvSpPr>
        <p:spPr>
          <a:xfrm>
            <a:off x="4297680" y="4785360"/>
            <a:ext cx="3566160" cy="1386840"/>
          </a:xfrm>
          <a:prstGeom prst="roundRect">
            <a:avLst>
              <a:gd name="adj" fmla="val 5275"/>
            </a:avLst>
          </a:prstGeom>
          <a:solidFill>
            <a:srgbClr val="2B2B2B"/>
          </a:solidFill>
          <a:ln w="9525">
            <a:solidFill>
              <a:srgbClr val="2B2B2B"/>
            </a:solidFill>
            <a:prstDash val="solid"/>
          </a:ln>
        </p:spPr>
        <p:txBody>
          <a:bodyPr/>
          <a:lstStyle/>
          <a:p>
            <a:endParaRPr lang="en-GB"/>
          </a:p>
        </p:txBody>
      </p:sp>
      <p:sp>
        <p:nvSpPr>
          <p:cNvPr id="37" name="Text 35"/>
          <p:cNvSpPr txBox="1"/>
          <p:nvPr/>
        </p:nvSpPr>
        <p:spPr>
          <a:xfrm>
            <a:off x="4526280" y="4922520"/>
            <a:ext cx="3108960" cy="36576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EXAM TIP</a:t>
            </a:r>
            <a:endParaRPr lang="en-US" sz="1300" dirty="0"/>
          </a:p>
        </p:txBody>
      </p:sp>
      <p:sp>
        <p:nvSpPr>
          <p:cNvPr id="38" name="Text 36"/>
          <p:cNvSpPr txBox="1"/>
          <p:nvPr/>
        </p:nvSpPr>
        <p:spPr>
          <a:xfrm>
            <a:off x="4526280" y="5334000"/>
            <a:ext cx="3108960" cy="655320"/>
          </a:xfrm>
          <a:prstGeom prst="rect">
            <a:avLst/>
          </a:prstGeom>
          <a:noFill/>
          <a:ln/>
        </p:spPr>
        <p:txBody>
          <a:bodyPr wrap="square" lIns="0" tIns="0" rIns="0" bIns="0" rtlCol="0" anchor="t"/>
          <a:lstStyle/>
          <a:p>
            <a:pPr marL="0" indent="0">
              <a:buNone/>
            </a:pPr>
            <a:r>
              <a:rPr lang="en-US" sz="1500" dirty="0">
                <a:solidFill>
                  <a:srgbClr val="FFFFFF"/>
                </a:solidFill>
                <a:latin typeface="Calibri" pitchFamily="34" charset="0"/>
                <a:ea typeface="Calibri" pitchFamily="34" charset="-122"/>
                <a:cs typeface="Calibri" pitchFamily="34" charset="-120"/>
              </a:rPr>
              <a:t>Be specific: not "facial expression" but "eyes widen, eyebrows raised".</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1 — STAGE SPACE AND STAGE DIRECTIONS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Stage Space and Stage Directions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Stage space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77724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Proxemics</a:t>
            </a:r>
            <a:endParaRPr lang="en-US" sz="1900" dirty="0"/>
          </a:p>
        </p:txBody>
      </p:sp>
      <p:sp>
        <p:nvSpPr>
          <p:cNvPr id="10" name="Text 8"/>
          <p:cNvSpPr txBox="1"/>
          <p:nvPr/>
        </p:nvSpPr>
        <p:spPr>
          <a:xfrm>
            <a:off x="77724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The distance between characters.</a:t>
            </a:r>
            <a:endParaRPr lang="en-US" sz="1450" dirty="0"/>
          </a:p>
        </p:txBody>
      </p:sp>
      <p:sp>
        <p:nvSpPr>
          <p:cNvPr id="11" name="Text 9"/>
          <p:cNvSpPr txBox="1"/>
          <p:nvPr/>
        </p:nvSpPr>
        <p:spPr>
          <a:xfrm>
            <a:off x="77724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Phil's hand on Lou's shoulder: close and controlling.</a:t>
            </a:r>
            <a:endParaRPr lang="en-US" sz="1350" dirty="0"/>
          </a:p>
        </p:txBody>
      </p:sp>
      <p:sp>
        <p:nvSpPr>
          <p:cNvPr id="12" name="Shape 10"/>
          <p:cNvSpPr/>
          <p:nvPr/>
        </p:nvSpPr>
        <p:spPr>
          <a:xfrm>
            <a:off x="429768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452628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Levels</a:t>
            </a:r>
            <a:endParaRPr lang="en-US" sz="1900" dirty="0"/>
          </a:p>
        </p:txBody>
      </p:sp>
      <p:sp>
        <p:nvSpPr>
          <p:cNvPr id="14" name="Text 12"/>
          <p:cNvSpPr txBox="1"/>
          <p:nvPr/>
        </p:nvSpPr>
        <p:spPr>
          <a:xfrm>
            <a:off x="452628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Different heights on stage.</a:t>
            </a:r>
            <a:endParaRPr lang="en-US" sz="1450" dirty="0"/>
          </a:p>
        </p:txBody>
      </p:sp>
      <p:sp>
        <p:nvSpPr>
          <p:cNvPr id="15" name="Text 13"/>
          <p:cNvSpPr txBox="1"/>
          <p:nvPr/>
        </p:nvSpPr>
        <p:spPr>
          <a:xfrm>
            <a:off x="452628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Adam crouched low, as if still in his hedge.</a:t>
            </a:r>
            <a:endParaRPr lang="en-US" sz="1350" dirty="0"/>
          </a:p>
        </p:txBody>
      </p:sp>
      <p:sp>
        <p:nvSpPr>
          <p:cNvPr id="16" name="Shape 14"/>
          <p:cNvSpPr/>
          <p:nvPr/>
        </p:nvSpPr>
        <p:spPr>
          <a:xfrm>
            <a:off x="804672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7" name="Text 15"/>
          <p:cNvSpPr txBox="1"/>
          <p:nvPr/>
        </p:nvSpPr>
        <p:spPr>
          <a:xfrm>
            <a:off x="827532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Upstage / downstage</a:t>
            </a:r>
            <a:endParaRPr lang="en-US" sz="1900" dirty="0"/>
          </a:p>
        </p:txBody>
      </p:sp>
      <p:sp>
        <p:nvSpPr>
          <p:cNvPr id="18" name="Text 16"/>
          <p:cNvSpPr txBox="1"/>
          <p:nvPr/>
        </p:nvSpPr>
        <p:spPr>
          <a:xfrm>
            <a:off x="827532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Back of the stage / nearest the audience.</a:t>
            </a:r>
            <a:endParaRPr lang="en-US" sz="1450" dirty="0"/>
          </a:p>
        </p:txBody>
      </p:sp>
      <p:sp>
        <p:nvSpPr>
          <p:cNvPr id="19" name="Text 17"/>
          <p:cNvSpPr txBox="1"/>
          <p:nvPr/>
        </p:nvSpPr>
        <p:spPr>
          <a:xfrm>
            <a:off x="827532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Brian leading Adam off upstage.</a:t>
            </a:r>
            <a:endParaRPr lang="en-US" sz="1350" dirty="0"/>
          </a:p>
        </p:txBody>
      </p:sp>
      <p:sp>
        <p:nvSpPr>
          <p:cNvPr id="20" name="Shape 18"/>
          <p:cNvSpPr/>
          <p:nvPr/>
        </p:nvSpPr>
        <p:spPr>
          <a:xfrm>
            <a:off x="54864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1" name="Text 19"/>
          <p:cNvSpPr txBox="1"/>
          <p:nvPr/>
        </p:nvSpPr>
        <p:spPr>
          <a:xfrm>
            <a:off x="77724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Stage left / right</a:t>
            </a:r>
            <a:endParaRPr lang="en-US" sz="1900" dirty="0"/>
          </a:p>
        </p:txBody>
      </p:sp>
      <p:sp>
        <p:nvSpPr>
          <p:cNvPr id="22" name="Text 20"/>
          <p:cNvSpPr txBox="1"/>
          <p:nvPr/>
        </p:nvSpPr>
        <p:spPr>
          <a:xfrm>
            <a:off x="77724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From the actor's view, facing the audience.</a:t>
            </a:r>
            <a:endParaRPr lang="en-US" sz="1450" dirty="0"/>
          </a:p>
        </p:txBody>
      </p:sp>
      <p:sp>
        <p:nvSpPr>
          <p:cNvPr id="23" name="Text 21"/>
          <p:cNvSpPr txBox="1"/>
          <p:nvPr/>
        </p:nvSpPr>
        <p:spPr>
          <a:xfrm>
            <a:off x="77724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Jan and Mark exiting stage left.</a:t>
            </a:r>
            <a:endParaRPr lang="en-US" sz="1350" dirty="0"/>
          </a:p>
        </p:txBody>
      </p:sp>
      <p:sp>
        <p:nvSpPr>
          <p:cNvPr id="24" name="Shape 22"/>
          <p:cNvSpPr/>
          <p:nvPr/>
        </p:nvSpPr>
        <p:spPr>
          <a:xfrm>
            <a:off x="429768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5" name="Text 23"/>
          <p:cNvSpPr txBox="1"/>
          <p:nvPr/>
        </p:nvSpPr>
        <p:spPr>
          <a:xfrm>
            <a:off x="452628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Entrances and exits</a:t>
            </a:r>
            <a:endParaRPr lang="en-US" sz="1900" dirty="0"/>
          </a:p>
        </p:txBody>
      </p:sp>
      <p:sp>
        <p:nvSpPr>
          <p:cNvPr id="26" name="Text 24"/>
          <p:cNvSpPr txBox="1"/>
          <p:nvPr/>
        </p:nvSpPr>
        <p:spPr>
          <a:xfrm>
            <a:off x="452628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How characters arrive and leave.</a:t>
            </a:r>
            <a:endParaRPr lang="en-US" sz="1450" dirty="0"/>
          </a:p>
        </p:txBody>
      </p:sp>
      <p:sp>
        <p:nvSpPr>
          <p:cNvPr id="27" name="Text 25"/>
          <p:cNvSpPr txBox="1"/>
          <p:nvPr/>
        </p:nvSpPr>
        <p:spPr>
          <a:xfrm>
            <a:off x="452628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the stage emptying one by one as Phil sends them away.</a:t>
            </a:r>
            <a:endParaRPr lang="en-US" sz="1350" dirty="0"/>
          </a:p>
        </p:txBody>
      </p:sp>
      <p:sp>
        <p:nvSpPr>
          <p:cNvPr id="28" name="Shape 26"/>
          <p:cNvSpPr/>
          <p:nvPr/>
        </p:nvSpPr>
        <p:spPr>
          <a:xfrm>
            <a:off x="804672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9" name="Text 27"/>
          <p:cNvSpPr txBox="1"/>
          <p:nvPr/>
        </p:nvSpPr>
        <p:spPr>
          <a:xfrm>
            <a:off x="827532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Kelly's stage directions</a:t>
            </a:r>
            <a:endParaRPr lang="en-US" sz="1900" dirty="0"/>
          </a:p>
        </p:txBody>
      </p:sp>
      <p:sp>
        <p:nvSpPr>
          <p:cNvPr id="30" name="Text 28"/>
          <p:cNvSpPr txBox="1"/>
          <p:nvPr/>
        </p:nvSpPr>
        <p:spPr>
          <a:xfrm>
            <a:off x="827532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The playwright's instructions in italics.</a:t>
            </a:r>
            <a:endParaRPr lang="en-US" sz="1450" dirty="0"/>
          </a:p>
        </p:txBody>
      </p:sp>
      <p:sp>
        <p:nvSpPr>
          <p:cNvPr id="31" name="Text 29"/>
          <p:cNvSpPr txBox="1"/>
          <p:nvPr/>
        </p:nvSpPr>
        <p:spPr>
          <a:xfrm>
            <a:off x="827532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"Pause. Adam thinks." · "Beat." · "She stares at him."</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Name It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Name It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6002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9" name="Text 7"/>
          <p:cNvSpPr txBox="1"/>
          <p:nvPr/>
        </p:nvSpPr>
        <p:spPr>
          <a:xfrm>
            <a:off x="777240" y="16002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10" name="Text 8"/>
          <p:cNvSpPr txBox="1"/>
          <p:nvPr/>
        </p:nvSpPr>
        <p:spPr>
          <a:xfrm>
            <a:off x="1325880" y="1600200"/>
            <a:ext cx="10058400" cy="77724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The speed of speaking.</a:t>
            </a:r>
            <a:endParaRPr lang="en-US" sz="1800" dirty="0"/>
          </a:p>
        </p:txBody>
      </p:sp>
      <p:sp>
        <p:nvSpPr>
          <p:cNvPr id="11" name="Shape 9"/>
          <p:cNvSpPr/>
          <p:nvPr/>
        </p:nvSpPr>
        <p:spPr>
          <a:xfrm>
            <a:off x="548640" y="25146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2" name="Text 10"/>
          <p:cNvSpPr txBox="1"/>
          <p:nvPr/>
        </p:nvSpPr>
        <p:spPr>
          <a:xfrm>
            <a:off x="777240" y="25146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3" name="Text 11"/>
          <p:cNvSpPr txBox="1"/>
          <p:nvPr/>
        </p:nvSpPr>
        <p:spPr>
          <a:xfrm>
            <a:off x="1325880" y="2514600"/>
            <a:ext cx="10058400" cy="77724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The way a character walks.</a:t>
            </a:r>
            <a:endParaRPr lang="en-US" sz="1800" dirty="0"/>
          </a:p>
        </p:txBody>
      </p:sp>
      <p:sp>
        <p:nvSpPr>
          <p:cNvPr id="14" name="Shape 12"/>
          <p:cNvSpPr/>
          <p:nvPr/>
        </p:nvSpPr>
        <p:spPr>
          <a:xfrm>
            <a:off x="548640" y="34290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5" name="Text 13"/>
          <p:cNvSpPr txBox="1"/>
          <p:nvPr/>
        </p:nvSpPr>
        <p:spPr>
          <a:xfrm>
            <a:off x="777240" y="34290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6" name="Text 14"/>
          <p:cNvSpPr txBox="1"/>
          <p:nvPr/>
        </p:nvSpPr>
        <p:spPr>
          <a:xfrm>
            <a:off x="1325880" y="3429000"/>
            <a:ext cx="10058400" cy="77724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The distance between characters.</a:t>
            </a:r>
            <a:endParaRPr lang="en-US" sz="1800" dirty="0"/>
          </a:p>
        </p:txBody>
      </p:sp>
      <p:sp>
        <p:nvSpPr>
          <p:cNvPr id="17" name="Shape 15"/>
          <p:cNvSpPr/>
          <p:nvPr/>
        </p:nvSpPr>
        <p:spPr>
          <a:xfrm>
            <a:off x="548640" y="43434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8" name="Text 16"/>
          <p:cNvSpPr txBox="1"/>
          <p:nvPr/>
        </p:nvSpPr>
        <p:spPr>
          <a:xfrm>
            <a:off x="777240" y="43434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19" name="Text 17"/>
          <p:cNvSpPr txBox="1"/>
          <p:nvPr/>
        </p:nvSpPr>
        <p:spPr>
          <a:xfrm>
            <a:off x="1325880" y="4343400"/>
            <a:ext cx="10058400" cy="77724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The area of the stage nearest the audience.</a:t>
            </a:r>
            <a:endParaRPr lang="en-US" sz="1800" dirty="0"/>
          </a:p>
        </p:txBody>
      </p:sp>
      <p:sp>
        <p:nvSpPr>
          <p:cNvPr id="20" name="Shape 18"/>
          <p:cNvSpPr/>
          <p:nvPr/>
        </p:nvSpPr>
        <p:spPr>
          <a:xfrm>
            <a:off x="548640" y="52578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21" name="Text 19"/>
          <p:cNvSpPr txBox="1"/>
          <p:nvPr/>
        </p:nvSpPr>
        <p:spPr>
          <a:xfrm>
            <a:off x="777240" y="52578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2" name="Text 20"/>
          <p:cNvSpPr txBox="1"/>
          <p:nvPr/>
        </p:nvSpPr>
        <p:spPr>
          <a:xfrm>
            <a:off x="1325880" y="5257800"/>
            <a:ext cx="10058400" cy="77724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Stressing one particular word.</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Name It: Answers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Name It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6002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7" name="Text 5"/>
          <p:cNvSpPr txBox="1"/>
          <p:nvPr/>
        </p:nvSpPr>
        <p:spPr>
          <a:xfrm>
            <a:off x="777240" y="16002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8" name="Text 6"/>
          <p:cNvSpPr txBox="1"/>
          <p:nvPr/>
        </p:nvSpPr>
        <p:spPr>
          <a:xfrm>
            <a:off x="1325880" y="1600200"/>
            <a:ext cx="6949440" cy="777240"/>
          </a:xfrm>
          <a:prstGeom prst="rect">
            <a:avLst/>
          </a:prstGeom>
          <a:noFill/>
          <a:ln/>
        </p:spPr>
        <p:txBody>
          <a:bodyPr wrap="square" lIns="0" tIns="0" rIns="0" bIns="0" rtlCol="0" anchor="ctr"/>
          <a:lstStyle/>
          <a:p>
            <a:pPr marL="0" indent="0">
              <a:buNone/>
            </a:pPr>
            <a:r>
              <a:rPr lang="en-US" sz="1600" dirty="0">
                <a:solidFill>
                  <a:srgbClr val="D8D5CF"/>
                </a:solidFill>
                <a:latin typeface="Calibri" pitchFamily="34" charset="0"/>
                <a:ea typeface="Calibri" pitchFamily="34" charset="-122"/>
                <a:cs typeface="Calibri" pitchFamily="34" charset="-120"/>
              </a:rPr>
              <a:t>The speed of speaking.</a:t>
            </a:r>
            <a:endParaRPr lang="en-US" sz="1600" dirty="0"/>
          </a:p>
        </p:txBody>
      </p:sp>
      <p:sp>
        <p:nvSpPr>
          <p:cNvPr id="9" name="Shape 7"/>
          <p:cNvSpPr/>
          <p:nvPr/>
        </p:nvSpPr>
        <p:spPr>
          <a:xfrm>
            <a:off x="8412480" y="1719072"/>
            <a:ext cx="3017520" cy="548640"/>
          </a:xfrm>
          <a:prstGeom prst="roundRect">
            <a:avLst>
              <a:gd name="adj" fmla="val 50000"/>
            </a:avLst>
          </a:prstGeom>
          <a:solidFill>
            <a:srgbClr val="C9A24B"/>
          </a:solidFill>
          <a:ln w="12700">
            <a:solidFill>
              <a:srgbClr val="C9A24B"/>
            </a:solidFill>
            <a:prstDash val="solid"/>
          </a:ln>
        </p:spPr>
        <p:txBody>
          <a:bodyPr/>
          <a:lstStyle/>
          <a:p>
            <a:endParaRPr lang="en-GB"/>
          </a:p>
        </p:txBody>
      </p:sp>
      <p:sp>
        <p:nvSpPr>
          <p:cNvPr id="10" name="Text 8"/>
          <p:cNvSpPr txBox="1"/>
          <p:nvPr/>
        </p:nvSpPr>
        <p:spPr>
          <a:xfrm>
            <a:off x="8412480" y="1719072"/>
            <a:ext cx="3017520" cy="54864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pace</a:t>
            </a:r>
            <a:endParaRPr lang="en-US" sz="1600" dirty="0"/>
          </a:p>
        </p:txBody>
      </p:sp>
      <p:sp>
        <p:nvSpPr>
          <p:cNvPr id="11" name="Shape 9"/>
          <p:cNvSpPr/>
          <p:nvPr/>
        </p:nvSpPr>
        <p:spPr>
          <a:xfrm>
            <a:off x="548640" y="25146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2" name="Text 10"/>
          <p:cNvSpPr txBox="1"/>
          <p:nvPr/>
        </p:nvSpPr>
        <p:spPr>
          <a:xfrm>
            <a:off x="777240" y="25146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3" name="Text 11"/>
          <p:cNvSpPr txBox="1"/>
          <p:nvPr/>
        </p:nvSpPr>
        <p:spPr>
          <a:xfrm>
            <a:off x="1325880" y="2514600"/>
            <a:ext cx="6949440" cy="777240"/>
          </a:xfrm>
          <a:prstGeom prst="rect">
            <a:avLst/>
          </a:prstGeom>
          <a:noFill/>
          <a:ln/>
        </p:spPr>
        <p:txBody>
          <a:bodyPr wrap="square" lIns="0" tIns="0" rIns="0" bIns="0" rtlCol="0" anchor="ctr"/>
          <a:lstStyle/>
          <a:p>
            <a:pPr marL="0" indent="0">
              <a:buNone/>
            </a:pPr>
            <a:r>
              <a:rPr lang="en-US" sz="1600" dirty="0">
                <a:solidFill>
                  <a:srgbClr val="D8D5CF"/>
                </a:solidFill>
                <a:latin typeface="Calibri" pitchFamily="34" charset="0"/>
                <a:ea typeface="Calibri" pitchFamily="34" charset="-122"/>
                <a:cs typeface="Calibri" pitchFamily="34" charset="-120"/>
              </a:rPr>
              <a:t>The way a character walks.</a:t>
            </a:r>
            <a:endParaRPr lang="en-US" sz="1600" dirty="0"/>
          </a:p>
        </p:txBody>
      </p:sp>
      <p:sp>
        <p:nvSpPr>
          <p:cNvPr id="14" name="Shape 12"/>
          <p:cNvSpPr/>
          <p:nvPr/>
        </p:nvSpPr>
        <p:spPr>
          <a:xfrm>
            <a:off x="8412480" y="2633472"/>
            <a:ext cx="3017520" cy="548640"/>
          </a:xfrm>
          <a:prstGeom prst="roundRect">
            <a:avLst>
              <a:gd name="adj" fmla="val 50000"/>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8412480" y="2633472"/>
            <a:ext cx="3017520" cy="54864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gait</a:t>
            </a:r>
            <a:endParaRPr lang="en-US" sz="1600" dirty="0"/>
          </a:p>
        </p:txBody>
      </p:sp>
      <p:sp>
        <p:nvSpPr>
          <p:cNvPr id="16" name="Shape 14"/>
          <p:cNvSpPr/>
          <p:nvPr/>
        </p:nvSpPr>
        <p:spPr>
          <a:xfrm>
            <a:off x="548640" y="34290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7" name="Text 15"/>
          <p:cNvSpPr txBox="1"/>
          <p:nvPr/>
        </p:nvSpPr>
        <p:spPr>
          <a:xfrm>
            <a:off x="777240" y="34290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8" name="Text 16"/>
          <p:cNvSpPr txBox="1"/>
          <p:nvPr/>
        </p:nvSpPr>
        <p:spPr>
          <a:xfrm>
            <a:off x="1325880" y="3429000"/>
            <a:ext cx="6949440" cy="777240"/>
          </a:xfrm>
          <a:prstGeom prst="rect">
            <a:avLst/>
          </a:prstGeom>
          <a:noFill/>
          <a:ln/>
        </p:spPr>
        <p:txBody>
          <a:bodyPr wrap="square" lIns="0" tIns="0" rIns="0" bIns="0" rtlCol="0" anchor="ctr"/>
          <a:lstStyle/>
          <a:p>
            <a:pPr marL="0" indent="0">
              <a:buNone/>
            </a:pPr>
            <a:r>
              <a:rPr lang="en-US" sz="1600" dirty="0">
                <a:solidFill>
                  <a:srgbClr val="D8D5CF"/>
                </a:solidFill>
                <a:latin typeface="Calibri" pitchFamily="34" charset="0"/>
                <a:ea typeface="Calibri" pitchFamily="34" charset="-122"/>
                <a:cs typeface="Calibri" pitchFamily="34" charset="-120"/>
              </a:rPr>
              <a:t>The distance between characters.</a:t>
            </a:r>
            <a:endParaRPr lang="en-US" sz="1600" dirty="0"/>
          </a:p>
        </p:txBody>
      </p:sp>
      <p:sp>
        <p:nvSpPr>
          <p:cNvPr id="19" name="Shape 17"/>
          <p:cNvSpPr/>
          <p:nvPr/>
        </p:nvSpPr>
        <p:spPr>
          <a:xfrm>
            <a:off x="8412480" y="3547872"/>
            <a:ext cx="3017520" cy="548640"/>
          </a:xfrm>
          <a:prstGeom prst="roundRect">
            <a:avLst>
              <a:gd name="adj" fmla="val 50000"/>
            </a:avLst>
          </a:prstGeom>
          <a:solidFill>
            <a:srgbClr val="C9A24B"/>
          </a:solidFill>
          <a:ln w="12700">
            <a:solidFill>
              <a:srgbClr val="C9A24B"/>
            </a:solidFill>
            <a:prstDash val="solid"/>
          </a:ln>
        </p:spPr>
        <p:txBody>
          <a:bodyPr/>
          <a:lstStyle/>
          <a:p>
            <a:endParaRPr lang="en-GB"/>
          </a:p>
        </p:txBody>
      </p:sp>
      <p:sp>
        <p:nvSpPr>
          <p:cNvPr id="20" name="Text 18"/>
          <p:cNvSpPr txBox="1"/>
          <p:nvPr/>
        </p:nvSpPr>
        <p:spPr>
          <a:xfrm>
            <a:off x="8412480" y="3547872"/>
            <a:ext cx="3017520" cy="54864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proxemics</a:t>
            </a:r>
            <a:endParaRPr lang="en-US" sz="1600" dirty="0"/>
          </a:p>
        </p:txBody>
      </p:sp>
      <p:sp>
        <p:nvSpPr>
          <p:cNvPr id="21" name="Shape 19"/>
          <p:cNvSpPr/>
          <p:nvPr/>
        </p:nvSpPr>
        <p:spPr>
          <a:xfrm>
            <a:off x="548640" y="43434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22" name="Text 20"/>
          <p:cNvSpPr txBox="1"/>
          <p:nvPr/>
        </p:nvSpPr>
        <p:spPr>
          <a:xfrm>
            <a:off x="777240" y="43434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23" name="Text 21"/>
          <p:cNvSpPr txBox="1"/>
          <p:nvPr/>
        </p:nvSpPr>
        <p:spPr>
          <a:xfrm>
            <a:off x="1325880" y="4343400"/>
            <a:ext cx="6949440" cy="777240"/>
          </a:xfrm>
          <a:prstGeom prst="rect">
            <a:avLst/>
          </a:prstGeom>
          <a:noFill/>
          <a:ln/>
        </p:spPr>
        <p:txBody>
          <a:bodyPr wrap="square" lIns="0" tIns="0" rIns="0" bIns="0" rtlCol="0" anchor="ctr"/>
          <a:lstStyle/>
          <a:p>
            <a:pPr marL="0" indent="0">
              <a:buNone/>
            </a:pPr>
            <a:r>
              <a:rPr lang="en-US" sz="1600" dirty="0">
                <a:solidFill>
                  <a:srgbClr val="D8D5CF"/>
                </a:solidFill>
                <a:latin typeface="Calibri" pitchFamily="34" charset="0"/>
                <a:ea typeface="Calibri" pitchFamily="34" charset="-122"/>
                <a:cs typeface="Calibri" pitchFamily="34" charset="-120"/>
              </a:rPr>
              <a:t>The area of the stage nearest the audience.</a:t>
            </a:r>
            <a:endParaRPr lang="en-US" sz="1600" dirty="0"/>
          </a:p>
        </p:txBody>
      </p:sp>
      <p:sp>
        <p:nvSpPr>
          <p:cNvPr id="24" name="Shape 22"/>
          <p:cNvSpPr/>
          <p:nvPr/>
        </p:nvSpPr>
        <p:spPr>
          <a:xfrm>
            <a:off x="8412480" y="4462272"/>
            <a:ext cx="3017520" cy="548640"/>
          </a:xfrm>
          <a:prstGeom prst="roundRect">
            <a:avLst>
              <a:gd name="adj" fmla="val 50000"/>
            </a:avLst>
          </a:prstGeom>
          <a:solidFill>
            <a:srgbClr val="C9A24B"/>
          </a:solidFill>
          <a:ln w="12700">
            <a:solidFill>
              <a:srgbClr val="C9A24B"/>
            </a:solidFill>
            <a:prstDash val="solid"/>
          </a:ln>
        </p:spPr>
        <p:txBody>
          <a:bodyPr/>
          <a:lstStyle/>
          <a:p>
            <a:endParaRPr lang="en-GB"/>
          </a:p>
        </p:txBody>
      </p:sp>
      <p:sp>
        <p:nvSpPr>
          <p:cNvPr id="25" name="Text 23"/>
          <p:cNvSpPr txBox="1"/>
          <p:nvPr/>
        </p:nvSpPr>
        <p:spPr>
          <a:xfrm>
            <a:off x="8412480" y="4462272"/>
            <a:ext cx="3017520" cy="54864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downstage</a:t>
            </a:r>
            <a:endParaRPr lang="en-US" sz="1600" dirty="0"/>
          </a:p>
        </p:txBody>
      </p:sp>
      <p:sp>
        <p:nvSpPr>
          <p:cNvPr id="26" name="Shape 24"/>
          <p:cNvSpPr/>
          <p:nvPr/>
        </p:nvSpPr>
        <p:spPr>
          <a:xfrm>
            <a:off x="548640" y="52578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27" name="Text 25"/>
          <p:cNvSpPr txBox="1"/>
          <p:nvPr/>
        </p:nvSpPr>
        <p:spPr>
          <a:xfrm>
            <a:off x="777240" y="52578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8" name="Text 26"/>
          <p:cNvSpPr txBox="1"/>
          <p:nvPr/>
        </p:nvSpPr>
        <p:spPr>
          <a:xfrm>
            <a:off x="1325880" y="5257800"/>
            <a:ext cx="6949440" cy="777240"/>
          </a:xfrm>
          <a:prstGeom prst="rect">
            <a:avLst/>
          </a:prstGeom>
          <a:noFill/>
          <a:ln/>
        </p:spPr>
        <p:txBody>
          <a:bodyPr wrap="square" lIns="0" tIns="0" rIns="0" bIns="0" rtlCol="0" anchor="ctr"/>
          <a:lstStyle/>
          <a:p>
            <a:pPr marL="0" indent="0">
              <a:buNone/>
            </a:pPr>
            <a:r>
              <a:rPr lang="en-US" sz="1600" dirty="0">
                <a:solidFill>
                  <a:srgbClr val="D8D5CF"/>
                </a:solidFill>
                <a:latin typeface="Calibri" pitchFamily="34" charset="0"/>
                <a:ea typeface="Calibri" pitchFamily="34" charset="-122"/>
                <a:cs typeface="Calibri" pitchFamily="34" charset="-120"/>
              </a:rPr>
              <a:t>Stressing one particular word.</a:t>
            </a:r>
            <a:endParaRPr lang="en-US" sz="1600" dirty="0"/>
          </a:p>
        </p:txBody>
      </p:sp>
      <p:sp>
        <p:nvSpPr>
          <p:cNvPr id="29" name="Shape 27"/>
          <p:cNvSpPr/>
          <p:nvPr/>
        </p:nvSpPr>
        <p:spPr>
          <a:xfrm>
            <a:off x="8412480" y="5376672"/>
            <a:ext cx="3017520" cy="548640"/>
          </a:xfrm>
          <a:prstGeom prst="roundRect">
            <a:avLst>
              <a:gd name="adj" fmla="val 50000"/>
            </a:avLst>
          </a:prstGeom>
          <a:solidFill>
            <a:srgbClr val="C9A24B"/>
          </a:solidFill>
          <a:ln w="12700">
            <a:solidFill>
              <a:srgbClr val="C9A24B"/>
            </a:solidFill>
            <a:prstDash val="solid"/>
          </a:ln>
        </p:spPr>
        <p:txBody>
          <a:bodyPr/>
          <a:lstStyle/>
          <a:p>
            <a:endParaRPr lang="en-GB"/>
          </a:p>
        </p:txBody>
      </p:sp>
      <p:sp>
        <p:nvSpPr>
          <p:cNvPr id="30" name="Text 28"/>
          <p:cNvSpPr txBox="1"/>
          <p:nvPr/>
        </p:nvSpPr>
        <p:spPr>
          <a:xfrm>
            <a:off x="8412480" y="5376672"/>
            <a:ext cx="3017520" cy="548640"/>
          </a:xfrm>
          <a:prstGeom prst="rect">
            <a:avLst/>
          </a:prstGeom>
          <a:noFill/>
          <a:ln/>
        </p:spPr>
        <p:txBody>
          <a:bodyPr wrap="square" lIns="0" tIns="0" rIns="0" bIns="0" rtlCol="0" anchor="ctr"/>
          <a:lstStyle/>
          <a:p>
            <a:pPr marL="0" indent="0" algn="ctr">
              <a:buNone/>
            </a:pPr>
            <a:r>
              <a:rPr lang="en-US" sz="1600" b="1" dirty="0">
                <a:solidFill>
                  <a:srgbClr val="2B2B2B"/>
                </a:solidFill>
                <a:latin typeface="Calibri" pitchFamily="34" charset="0"/>
                <a:ea typeface="Calibri" pitchFamily="34" charset="-122"/>
                <a:cs typeface="Calibri" pitchFamily="34" charset="-120"/>
              </a:rPr>
              <a:t>emphasis</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2 — TODAY'S EXTRACT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Today's Extract: DNA, Pages 94–95</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The Extract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45920"/>
            <a:ext cx="5394960" cy="4526280"/>
          </a:xfrm>
          <a:prstGeom prst="roundRect">
            <a:avLst>
              <a:gd name="adj" fmla="val 1616"/>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822960" y="1828800"/>
            <a:ext cx="4846320" cy="32004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WHAT HAPPENS</a:t>
            </a:r>
            <a:endParaRPr lang="en-US" sz="1300" dirty="0"/>
          </a:p>
        </p:txBody>
      </p:sp>
      <p:sp>
        <p:nvSpPr>
          <p:cNvPr id="10" name="Text 8"/>
          <p:cNvSpPr txBox="1"/>
          <p:nvPr/>
        </p:nvSpPr>
        <p:spPr>
          <a:xfrm>
            <a:off x="822960" y="2240280"/>
            <a:ext cx="4846320" cy="3749040"/>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Act Three, in the wood. Adam has been found alive, living in a hedge. Phil asks him if he wants to stay, then sends Brian to take him back to his hedge. He sends Jan and Mark home, tells everyone to say nothing, and reassures Lou with a hand on her shoulder. Leah begs Phil to help Adam: he is injured and has been living off insects. Phil answers, "I'm in charge," asks what matters more, one person or everyone, and turns to Cathy: Adam can't come back.</a:t>
            </a:r>
            <a:endParaRPr lang="en-US" sz="1450" dirty="0"/>
          </a:p>
        </p:txBody>
      </p:sp>
      <p:sp>
        <p:nvSpPr>
          <p:cNvPr id="11" name="Shape 9"/>
          <p:cNvSpPr/>
          <p:nvPr/>
        </p:nvSpPr>
        <p:spPr>
          <a:xfrm>
            <a:off x="6126480" y="1645920"/>
            <a:ext cx="5486400" cy="1371600"/>
          </a:xfrm>
          <a:prstGeom prst="roundRect">
            <a:avLst>
              <a:gd name="adj" fmla="val 5333"/>
            </a:avLst>
          </a:prstGeom>
          <a:solidFill>
            <a:srgbClr val="2B2B2B"/>
          </a:solidFill>
          <a:ln w="9525">
            <a:solidFill>
              <a:srgbClr val="2B2B2B"/>
            </a:solidFill>
            <a:prstDash val="solid"/>
          </a:ln>
        </p:spPr>
        <p:txBody>
          <a:bodyPr/>
          <a:lstStyle/>
          <a:p>
            <a:endParaRPr lang="en-GB"/>
          </a:p>
        </p:txBody>
      </p:sp>
      <p:sp>
        <p:nvSpPr>
          <p:cNvPr id="12" name="Text 10"/>
          <p:cNvSpPr txBox="1"/>
          <p:nvPr/>
        </p:nvSpPr>
        <p:spPr>
          <a:xfrm>
            <a:off x="6400800" y="1783080"/>
            <a:ext cx="5029200" cy="320040"/>
          </a:xfrm>
          <a:prstGeom prst="rect">
            <a:avLst/>
          </a:prstGeom>
          <a:noFill/>
          <a:ln/>
        </p:spPr>
        <p:txBody>
          <a:bodyPr wrap="square" lIns="0" tIns="0" rIns="0" bIns="0" rtlCol="0" anchor="t"/>
          <a:lstStyle/>
          <a:p>
            <a:pPr marL="0" indent="0">
              <a:buNone/>
            </a:pPr>
            <a:r>
              <a:rPr lang="en-US" sz="1250" b="1" kern="0" spc="100" dirty="0">
                <a:solidFill>
                  <a:srgbClr val="C9A24B"/>
                </a:solidFill>
                <a:latin typeface="Calibri" pitchFamily="34" charset="0"/>
                <a:ea typeface="Calibri" pitchFamily="34" charset="-122"/>
                <a:cs typeface="Calibri" pitchFamily="34" charset="-120"/>
              </a:rPr>
              <a:t>I DO: my model</a:t>
            </a:r>
            <a:endParaRPr lang="en-US" sz="1250" dirty="0"/>
          </a:p>
        </p:txBody>
      </p:sp>
      <p:sp>
        <p:nvSpPr>
          <p:cNvPr id="13" name="Text 11"/>
          <p:cNvSpPr txBox="1"/>
          <p:nvPr/>
        </p:nvSpPr>
        <p:spPr>
          <a:xfrm>
            <a:off x="6400800" y="2103120"/>
            <a:ext cx="5029200" cy="82296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Phil is in charge.</a:t>
            </a:r>
            <a:endParaRPr lang="en-US" sz="1700" dirty="0"/>
          </a:p>
        </p:txBody>
      </p:sp>
      <p:sp>
        <p:nvSpPr>
          <p:cNvPr id="14" name="Shape 12"/>
          <p:cNvSpPr/>
          <p:nvPr/>
        </p:nvSpPr>
        <p:spPr>
          <a:xfrm>
            <a:off x="6126480" y="3182112"/>
            <a:ext cx="5486400" cy="1371600"/>
          </a:xfrm>
          <a:prstGeom prst="roundRect">
            <a:avLst>
              <a:gd name="adj" fmla="val 5333"/>
            </a:avLst>
          </a:prstGeom>
          <a:solidFill>
            <a:srgbClr val="2B2B2B"/>
          </a:solidFill>
          <a:ln w="9525">
            <a:solidFill>
              <a:srgbClr val="2B2B2B"/>
            </a:solidFill>
            <a:prstDash val="solid"/>
          </a:ln>
        </p:spPr>
        <p:txBody>
          <a:bodyPr/>
          <a:lstStyle/>
          <a:p>
            <a:endParaRPr lang="en-GB"/>
          </a:p>
        </p:txBody>
      </p:sp>
      <p:sp>
        <p:nvSpPr>
          <p:cNvPr id="15" name="Text 13"/>
          <p:cNvSpPr txBox="1"/>
          <p:nvPr/>
        </p:nvSpPr>
        <p:spPr>
          <a:xfrm>
            <a:off x="6400800" y="3319272"/>
            <a:ext cx="5029200" cy="320040"/>
          </a:xfrm>
          <a:prstGeom prst="rect">
            <a:avLst/>
          </a:prstGeom>
          <a:noFill/>
          <a:ln/>
        </p:spPr>
        <p:txBody>
          <a:bodyPr wrap="square" lIns="0" tIns="0" rIns="0" bIns="0" rtlCol="0" anchor="t"/>
          <a:lstStyle/>
          <a:p>
            <a:pPr marL="0" indent="0">
              <a:buNone/>
            </a:pPr>
            <a:r>
              <a:rPr lang="en-US" sz="1250" b="1" kern="0" spc="100" dirty="0">
                <a:solidFill>
                  <a:srgbClr val="C9A24B"/>
                </a:solidFill>
                <a:latin typeface="Calibri" pitchFamily="34" charset="0"/>
                <a:ea typeface="Calibri" pitchFamily="34" charset="-122"/>
                <a:cs typeface="Calibri" pitchFamily="34" charset="-120"/>
              </a:rPr>
              <a:t>WE DO: our model</a:t>
            </a:r>
            <a:endParaRPr lang="en-US" sz="1250" dirty="0"/>
          </a:p>
        </p:txBody>
      </p:sp>
      <p:sp>
        <p:nvSpPr>
          <p:cNvPr id="16" name="Text 14"/>
          <p:cNvSpPr txBox="1"/>
          <p:nvPr/>
        </p:nvSpPr>
        <p:spPr>
          <a:xfrm>
            <a:off x="6400800" y="3639312"/>
            <a:ext cx="5029200" cy="82296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Leah is desperate.</a:t>
            </a:r>
            <a:endParaRPr lang="en-US" sz="1700" dirty="0"/>
          </a:p>
        </p:txBody>
      </p:sp>
      <p:sp>
        <p:nvSpPr>
          <p:cNvPr id="17" name="Shape 15"/>
          <p:cNvSpPr/>
          <p:nvPr/>
        </p:nvSpPr>
        <p:spPr>
          <a:xfrm>
            <a:off x="6126480" y="4718304"/>
            <a:ext cx="5486400" cy="1371600"/>
          </a:xfrm>
          <a:prstGeom prst="roundRect">
            <a:avLst>
              <a:gd name="adj" fmla="val 5333"/>
            </a:avLst>
          </a:prstGeom>
          <a:solidFill>
            <a:srgbClr val="2B2B2B"/>
          </a:solidFill>
          <a:ln w="9525">
            <a:solidFill>
              <a:srgbClr val="2B2B2B"/>
            </a:solidFill>
            <a:prstDash val="solid"/>
          </a:ln>
        </p:spPr>
        <p:txBody>
          <a:bodyPr/>
          <a:lstStyle/>
          <a:p>
            <a:endParaRPr lang="en-GB"/>
          </a:p>
        </p:txBody>
      </p:sp>
      <p:sp>
        <p:nvSpPr>
          <p:cNvPr id="18" name="Text 16"/>
          <p:cNvSpPr txBox="1"/>
          <p:nvPr/>
        </p:nvSpPr>
        <p:spPr>
          <a:xfrm>
            <a:off x="6400800" y="4855464"/>
            <a:ext cx="5029200" cy="320040"/>
          </a:xfrm>
          <a:prstGeom prst="rect">
            <a:avLst/>
          </a:prstGeom>
          <a:noFill/>
          <a:ln/>
        </p:spPr>
        <p:txBody>
          <a:bodyPr wrap="square" lIns="0" tIns="0" rIns="0" bIns="0" rtlCol="0" anchor="t"/>
          <a:lstStyle/>
          <a:p>
            <a:pPr marL="0" indent="0">
              <a:buNone/>
            </a:pPr>
            <a:r>
              <a:rPr lang="en-US" sz="1250" b="1" kern="0" spc="100" dirty="0">
                <a:solidFill>
                  <a:srgbClr val="C9A24B"/>
                </a:solidFill>
                <a:latin typeface="Calibri" pitchFamily="34" charset="0"/>
                <a:ea typeface="Calibri" pitchFamily="34" charset="-122"/>
                <a:cs typeface="Calibri" pitchFamily="34" charset="-120"/>
              </a:rPr>
              <a:t>YOU DO: choose one</a:t>
            </a:r>
            <a:endParaRPr lang="en-US" sz="1250" dirty="0"/>
          </a:p>
        </p:txBody>
      </p:sp>
      <p:sp>
        <p:nvSpPr>
          <p:cNvPr id="19" name="Text 17"/>
          <p:cNvSpPr txBox="1"/>
          <p:nvPr/>
        </p:nvSpPr>
        <p:spPr>
          <a:xfrm>
            <a:off x="6400800" y="5175504"/>
            <a:ext cx="5029200" cy="82296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Lou is unsure · Brian is excited · Jan is worried</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2 — THE COMPLETE PLAY</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Where Is Each Character in the Whole Play?</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Characters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347472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777240" y="1755648"/>
            <a:ext cx="3017520" cy="411480"/>
          </a:xfrm>
          <a:prstGeom prst="rect">
            <a:avLst/>
          </a:prstGeom>
          <a:noFill/>
          <a:ln/>
        </p:spPr>
        <p:txBody>
          <a:bodyPr wrap="square" lIns="0" tIns="0" rIns="0" bIns="0" rtlCol="0" anchor="t"/>
          <a:lstStyle/>
          <a:p>
            <a:pPr marL="0" indent="0">
              <a:buNone/>
            </a:pPr>
            <a:r>
              <a:rPr lang="en-US" sz="1800" b="1" dirty="0">
                <a:solidFill>
                  <a:srgbClr val="990011"/>
                </a:solidFill>
                <a:latin typeface="Cambria" pitchFamily="34" charset="0"/>
                <a:ea typeface="Cambria" pitchFamily="34" charset="-122"/>
                <a:cs typeface="Cambria" pitchFamily="34" charset="-120"/>
              </a:rPr>
              <a:t>Phil</a:t>
            </a:r>
            <a:endParaRPr lang="en-US" sz="1800" dirty="0"/>
          </a:p>
        </p:txBody>
      </p:sp>
      <p:sp>
        <p:nvSpPr>
          <p:cNvPr id="10" name="Text 8"/>
          <p:cNvSpPr txBox="1"/>
          <p:nvPr/>
        </p:nvSpPr>
        <p:spPr>
          <a:xfrm>
            <a:off x="777240" y="2194560"/>
            <a:ext cx="3017520" cy="68580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Here: "I'm in charge": sends everyone away and decides Adam can't come back.</a:t>
            </a:r>
            <a:endParaRPr lang="en-US" sz="1250" dirty="0"/>
          </a:p>
        </p:txBody>
      </p:sp>
      <p:sp>
        <p:nvSpPr>
          <p:cNvPr id="11" name="Text 9"/>
          <p:cNvSpPr txBox="1"/>
          <p:nvPr/>
        </p:nvSpPr>
        <p:spPr>
          <a:xfrm>
            <a:off x="777240" y="2880360"/>
            <a:ext cx="3017520" cy="777240"/>
          </a:xfrm>
          <a:prstGeom prst="rect">
            <a:avLst/>
          </a:prstGeom>
          <a:noFill/>
          <a:ln/>
        </p:spPr>
        <p:txBody>
          <a:bodyPr wrap="square" lIns="0" tIns="0" rIns="0" bIns="0" rtlCol="0" anchor="t"/>
          <a:lstStyle/>
          <a:p>
            <a:pPr marL="0" indent="0">
              <a:buNone/>
            </a:pPr>
            <a:r>
              <a:rPr lang="en-US" sz="1200" i="1" dirty="0">
                <a:solidFill>
                  <a:srgbClr val="1F5C4E"/>
                </a:solidFill>
                <a:latin typeface="Calibri" pitchFamily="34" charset="0"/>
                <a:ea typeface="Calibri" pitchFamily="34" charset="-122"/>
                <a:cs typeface="Calibri" pitchFamily="34" charset="-120"/>
              </a:rPr>
              <a:t>Across the play: silent and eating, yet the group follow his plans; by the end he has withdrawn into silence.</a:t>
            </a:r>
            <a:endParaRPr lang="en-US" sz="1200" dirty="0"/>
          </a:p>
        </p:txBody>
      </p:sp>
      <p:sp>
        <p:nvSpPr>
          <p:cNvPr id="12" name="Shape 10"/>
          <p:cNvSpPr/>
          <p:nvPr/>
        </p:nvSpPr>
        <p:spPr>
          <a:xfrm>
            <a:off x="4297680" y="1645920"/>
            <a:ext cx="347472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4526280" y="1755648"/>
            <a:ext cx="3017520" cy="411480"/>
          </a:xfrm>
          <a:prstGeom prst="rect">
            <a:avLst/>
          </a:prstGeom>
          <a:noFill/>
          <a:ln/>
        </p:spPr>
        <p:txBody>
          <a:bodyPr wrap="square" lIns="0" tIns="0" rIns="0" bIns="0" rtlCol="0" anchor="t"/>
          <a:lstStyle/>
          <a:p>
            <a:pPr marL="0" indent="0">
              <a:buNone/>
            </a:pPr>
            <a:r>
              <a:rPr lang="en-US" sz="1800" b="1" dirty="0">
                <a:solidFill>
                  <a:srgbClr val="990011"/>
                </a:solidFill>
                <a:latin typeface="Cambria" pitchFamily="34" charset="0"/>
                <a:ea typeface="Cambria" pitchFamily="34" charset="-122"/>
                <a:cs typeface="Cambria" pitchFamily="34" charset="-120"/>
              </a:rPr>
              <a:t>Leah</a:t>
            </a:r>
            <a:endParaRPr lang="en-US" sz="1800" dirty="0"/>
          </a:p>
        </p:txBody>
      </p:sp>
      <p:sp>
        <p:nvSpPr>
          <p:cNvPr id="14" name="Text 12"/>
          <p:cNvSpPr txBox="1"/>
          <p:nvPr/>
        </p:nvSpPr>
        <p:spPr>
          <a:xfrm>
            <a:off x="4526280" y="2194560"/>
            <a:ext cx="3017520" cy="68580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Here: desperate to save Adam: "he needs help".</a:t>
            </a:r>
            <a:endParaRPr lang="en-US" sz="1250" dirty="0"/>
          </a:p>
        </p:txBody>
      </p:sp>
      <p:sp>
        <p:nvSpPr>
          <p:cNvPr id="15" name="Text 13"/>
          <p:cNvSpPr txBox="1"/>
          <p:nvPr/>
        </p:nvSpPr>
        <p:spPr>
          <a:xfrm>
            <a:off x="4526280" y="2880360"/>
            <a:ext cx="3017520" cy="777240"/>
          </a:xfrm>
          <a:prstGeom prst="rect">
            <a:avLst/>
          </a:prstGeom>
          <a:noFill/>
          <a:ln/>
        </p:spPr>
        <p:txBody>
          <a:bodyPr wrap="square" lIns="0" tIns="0" rIns="0" bIns="0" rtlCol="0" anchor="t"/>
          <a:lstStyle/>
          <a:p>
            <a:pPr marL="0" indent="0">
              <a:buNone/>
            </a:pPr>
            <a:r>
              <a:rPr lang="en-US" sz="1200" i="1" dirty="0">
                <a:solidFill>
                  <a:srgbClr val="1F5C4E"/>
                </a:solidFill>
                <a:latin typeface="Calibri" pitchFamily="34" charset="0"/>
                <a:ea typeface="Calibri" pitchFamily="34" charset="-122"/>
                <a:cs typeface="Calibri" pitchFamily="34" charset="-120"/>
              </a:rPr>
              <a:t>Across the play: talks to fill Phil's silence; on the next pages she begs him to stop.</a:t>
            </a:r>
            <a:endParaRPr lang="en-US" sz="1200" dirty="0"/>
          </a:p>
        </p:txBody>
      </p:sp>
      <p:sp>
        <p:nvSpPr>
          <p:cNvPr id="16" name="Shape 14"/>
          <p:cNvSpPr/>
          <p:nvPr/>
        </p:nvSpPr>
        <p:spPr>
          <a:xfrm>
            <a:off x="8046720" y="1645920"/>
            <a:ext cx="347472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7" name="Text 15"/>
          <p:cNvSpPr txBox="1"/>
          <p:nvPr/>
        </p:nvSpPr>
        <p:spPr>
          <a:xfrm>
            <a:off x="8275320" y="1755648"/>
            <a:ext cx="3017520" cy="411480"/>
          </a:xfrm>
          <a:prstGeom prst="rect">
            <a:avLst/>
          </a:prstGeom>
          <a:noFill/>
          <a:ln/>
        </p:spPr>
        <p:txBody>
          <a:bodyPr wrap="square" lIns="0" tIns="0" rIns="0" bIns="0" rtlCol="0" anchor="t"/>
          <a:lstStyle/>
          <a:p>
            <a:pPr marL="0" indent="0">
              <a:buNone/>
            </a:pPr>
            <a:r>
              <a:rPr lang="en-US" sz="1800" b="1" dirty="0">
                <a:solidFill>
                  <a:srgbClr val="990011"/>
                </a:solidFill>
                <a:latin typeface="Cambria" pitchFamily="34" charset="0"/>
                <a:ea typeface="Cambria" pitchFamily="34" charset="-122"/>
                <a:cs typeface="Cambria" pitchFamily="34" charset="-120"/>
              </a:rPr>
              <a:t>Lou</a:t>
            </a:r>
            <a:endParaRPr lang="en-US" sz="1800" dirty="0"/>
          </a:p>
        </p:txBody>
      </p:sp>
      <p:sp>
        <p:nvSpPr>
          <p:cNvPr id="18" name="Text 16"/>
          <p:cNvSpPr txBox="1"/>
          <p:nvPr/>
        </p:nvSpPr>
        <p:spPr>
          <a:xfrm>
            <a:off x="8275320" y="2194560"/>
            <a:ext cx="3017520" cy="68580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Here: "stands there, unsure", then follows Jan and Mark.</a:t>
            </a:r>
            <a:endParaRPr lang="en-US" sz="1250" dirty="0"/>
          </a:p>
        </p:txBody>
      </p:sp>
      <p:sp>
        <p:nvSpPr>
          <p:cNvPr id="19" name="Text 17"/>
          <p:cNvSpPr txBox="1"/>
          <p:nvPr/>
        </p:nvSpPr>
        <p:spPr>
          <a:xfrm>
            <a:off x="8275320" y="2880360"/>
            <a:ext cx="3017520" cy="777240"/>
          </a:xfrm>
          <a:prstGeom prst="rect">
            <a:avLst/>
          </a:prstGeom>
          <a:noFill/>
          <a:ln/>
        </p:spPr>
        <p:txBody>
          <a:bodyPr wrap="square" lIns="0" tIns="0" rIns="0" bIns="0" rtlCol="0" anchor="t"/>
          <a:lstStyle/>
          <a:p>
            <a:pPr marL="0" indent="0">
              <a:buNone/>
            </a:pPr>
            <a:r>
              <a:rPr lang="en-US" sz="1200" i="1" dirty="0">
                <a:solidFill>
                  <a:srgbClr val="1F5C4E"/>
                </a:solidFill>
                <a:latin typeface="Calibri" pitchFamily="34" charset="0"/>
                <a:ea typeface="Calibri" pitchFamily="34" charset="-122"/>
                <a:cs typeface="Calibri" pitchFamily="34" charset="-120"/>
              </a:rPr>
              <a:t>Across the play: goes along with the group rather than speak out.</a:t>
            </a:r>
            <a:endParaRPr lang="en-US" sz="1200" dirty="0"/>
          </a:p>
        </p:txBody>
      </p:sp>
      <p:sp>
        <p:nvSpPr>
          <p:cNvPr id="20" name="Shape 18"/>
          <p:cNvSpPr/>
          <p:nvPr/>
        </p:nvSpPr>
        <p:spPr>
          <a:xfrm>
            <a:off x="548640" y="3931920"/>
            <a:ext cx="347472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21" name="Text 19"/>
          <p:cNvSpPr txBox="1"/>
          <p:nvPr/>
        </p:nvSpPr>
        <p:spPr>
          <a:xfrm>
            <a:off x="777240" y="4041648"/>
            <a:ext cx="3017520" cy="411480"/>
          </a:xfrm>
          <a:prstGeom prst="rect">
            <a:avLst/>
          </a:prstGeom>
          <a:noFill/>
          <a:ln/>
        </p:spPr>
        <p:txBody>
          <a:bodyPr wrap="square" lIns="0" tIns="0" rIns="0" bIns="0" rtlCol="0" anchor="t"/>
          <a:lstStyle/>
          <a:p>
            <a:pPr marL="0" indent="0">
              <a:buNone/>
            </a:pPr>
            <a:r>
              <a:rPr lang="en-US" sz="1800" b="1" dirty="0">
                <a:solidFill>
                  <a:srgbClr val="990011"/>
                </a:solidFill>
                <a:latin typeface="Cambria" pitchFamily="34" charset="0"/>
                <a:ea typeface="Cambria" pitchFamily="34" charset="-122"/>
                <a:cs typeface="Cambria" pitchFamily="34" charset="-120"/>
              </a:rPr>
              <a:t>Brian</a:t>
            </a:r>
            <a:endParaRPr lang="en-US" sz="1800" dirty="0"/>
          </a:p>
        </p:txBody>
      </p:sp>
      <p:sp>
        <p:nvSpPr>
          <p:cNvPr id="22" name="Text 20"/>
          <p:cNvSpPr txBox="1"/>
          <p:nvPr/>
        </p:nvSpPr>
        <p:spPr>
          <a:xfrm>
            <a:off x="777240" y="4480560"/>
            <a:ext cx="3017520" cy="68580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Here: excited: "This is great!"</a:t>
            </a:r>
            <a:endParaRPr lang="en-US" sz="1250" dirty="0"/>
          </a:p>
        </p:txBody>
      </p:sp>
      <p:sp>
        <p:nvSpPr>
          <p:cNvPr id="23" name="Text 21"/>
          <p:cNvSpPr txBox="1"/>
          <p:nvPr/>
        </p:nvSpPr>
        <p:spPr>
          <a:xfrm>
            <a:off x="777240" y="5166360"/>
            <a:ext cx="3017520" cy="777240"/>
          </a:xfrm>
          <a:prstGeom prst="rect">
            <a:avLst/>
          </a:prstGeom>
          <a:noFill/>
          <a:ln/>
        </p:spPr>
        <p:txBody>
          <a:bodyPr wrap="square" lIns="0" tIns="0" rIns="0" bIns="0" rtlCol="0" anchor="t"/>
          <a:lstStyle/>
          <a:p>
            <a:pPr marL="0" indent="0">
              <a:buNone/>
            </a:pPr>
            <a:r>
              <a:rPr lang="en-US" sz="1200" i="1" dirty="0">
                <a:solidFill>
                  <a:srgbClr val="1F5C4E"/>
                </a:solidFill>
                <a:latin typeface="Calibri" pitchFamily="34" charset="0"/>
                <a:ea typeface="Calibri" pitchFamily="34" charset="-122"/>
                <a:cs typeface="Calibri" pitchFamily="34" charset="-120"/>
              </a:rPr>
              <a:t>Across the play: used by the others; on the next pages Phil uses him in the plastic bag "experiment".</a:t>
            </a:r>
            <a:endParaRPr lang="en-US" sz="1200" dirty="0"/>
          </a:p>
        </p:txBody>
      </p:sp>
      <p:sp>
        <p:nvSpPr>
          <p:cNvPr id="24" name="Shape 22"/>
          <p:cNvSpPr/>
          <p:nvPr/>
        </p:nvSpPr>
        <p:spPr>
          <a:xfrm>
            <a:off x="4297680" y="3931920"/>
            <a:ext cx="347472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25" name="Text 23"/>
          <p:cNvSpPr txBox="1"/>
          <p:nvPr/>
        </p:nvSpPr>
        <p:spPr>
          <a:xfrm>
            <a:off x="4526280" y="4041648"/>
            <a:ext cx="3017520" cy="411480"/>
          </a:xfrm>
          <a:prstGeom prst="rect">
            <a:avLst/>
          </a:prstGeom>
          <a:noFill/>
          <a:ln/>
        </p:spPr>
        <p:txBody>
          <a:bodyPr wrap="square" lIns="0" tIns="0" rIns="0" bIns="0" rtlCol="0" anchor="t"/>
          <a:lstStyle/>
          <a:p>
            <a:pPr marL="0" indent="0">
              <a:buNone/>
            </a:pPr>
            <a:r>
              <a:rPr lang="en-US" sz="1800" b="1" dirty="0">
                <a:solidFill>
                  <a:srgbClr val="990011"/>
                </a:solidFill>
                <a:latin typeface="Cambria" pitchFamily="34" charset="0"/>
                <a:ea typeface="Cambria" pitchFamily="34" charset="-122"/>
                <a:cs typeface="Cambria" pitchFamily="34" charset="-120"/>
              </a:rPr>
              <a:t>Jan (and Mark)</a:t>
            </a:r>
            <a:endParaRPr lang="en-US" sz="1800" dirty="0"/>
          </a:p>
        </p:txBody>
      </p:sp>
      <p:sp>
        <p:nvSpPr>
          <p:cNvPr id="26" name="Text 24"/>
          <p:cNvSpPr txBox="1"/>
          <p:nvPr/>
        </p:nvSpPr>
        <p:spPr>
          <a:xfrm>
            <a:off x="4526280" y="4480560"/>
            <a:ext cx="3017520" cy="68580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Here: "Are we going to be in trouble?": worried only about getting caught.</a:t>
            </a:r>
            <a:endParaRPr lang="en-US" sz="1250" dirty="0"/>
          </a:p>
        </p:txBody>
      </p:sp>
      <p:sp>
        <p:nvSpPr>
          <p:cNvPr id="27" name="Text 25"/>
          <p:cNvSpPr txBox="1"/>
          <p:nvPr/>
        </p:nvSpPr>
        <p:spPr>
          <a:xfrm>
            <a:off x="4526280" y="5166360"/>
            <a:ext cx="3017520" cy="777240"/>
          </a:xfrm>
          <a:prstGeom prst="rect">
            <a:avLst/>
          </a:prstGeom>
          <a:noFill/>
          <a:ln/>
        </p:spPr>
        <p:txBody>
          <a:bodyPr wrap="square" lIns="0" tIns="0" rIns="0" bIns="0" rtlCol="0" anchor="t"/>
          <a:lstStyle/>
          <a:p>
            <a:pPr marL="0" indent="0">
              <a:buNone/>
            </a:pPr>
            <a:r>
              <a:rPr lang="en-US" sz="1200" i="1" dirty="0">
                <a:solidFill>
                  <a:srgbClr val="1F5C4E"/>
                </a:solidFill>
                <a:latin typeface="Calibri" pitchFamily="34" charset="0"/>
                <a:ea typeface="Calibri" pitchFamily="34" charset="-122"/>
                <a:cs typeface="Calibri" pitchFamily="34" charset="-120"/>
              </a:rPr>
              <a:t>Across the play: always a pair, always asking "What are we going to do?"</a:t>
            </a:r>
            <a:endParaRPr lang="en-US" sz="1200" dirty="0"/>
          </a:p>
        </p:txBody>
      </p:sp>
      <p:sp>
        <p:nvSpPr>
          <p:cNvPr id="28" name="Shape 26"/>
          <p:cNvSpPr/>
          <p:nvPr/>
        </p:nvSpPr>
        <p:spPr>
          <a:xfrm>
            <a:off x="8046720" y="3931920"/>
            <a:ext cx="347472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29" name="Text 27"/>
          <p:cNvSpPr txBox="1"/>
          <p:nvPr/>
        </p:nvSpPr>
        <p:spPr>
          <a:xfrm>
            <a:off x="8275320" y="4041648"/>
            <a:ext cx="3017520" cy="411480"/>
          </a:xfrm>
          <a:prstGeom prst="rect">
            <a:avLst/>
          </a:prstGeom>
          <a:noFill/>
          <a:ln/>
        </p:spPr>
        <p:txBody>
          <a:bodyPr wrap="square" lIns="0" tIns="0" rIns="0" bIns="0" rtlCol="0" anchor="t"/>
          <a:lstStyle/>
          <a:p>
            <a:pPr marL="0" indent="0">
              <a:buNone/>
            </a:pPr>
            <a:r>
              <a:rPr lang="en-US" sz="1800" b="1" dirty="0">
                <a:solidFill>
                  <a:srgbClr val="990011"/>
                </a:solidFill>
                <a:latin typeface="Cambria" pitchFamily="34" charset="0"/>
                <a:ea typeface="Cambria" pitchFamily="34" charset="-122"/>
                <a:cs typeface="Cambria" pitchFamily="34" charset="-120"/>
              </a:rPr>
              <a:t>Adam</a:t>
            </a:r>
            <a:endParaRPr lang="en-US" sz="1800" dirty="0"/>
          </a:p>
        </p:txBody>
      </p:sp>
      <p:sp>
        <p:nvSpPr>
          <p:cNvPr id="30" name="Text 28"/>
          <p:cNvSpPr txBox="1"/>
          <p:nvPr/>
        </p:nvSpPr>
        <p:spPr>
          <a:xfrm>
            <a:off x="8275320" y="4480560"/>
            <a:ext cx="3017520" cy="685800"/>
          </a:xfrm>
          <a:prstGeom prst="rect">
            <a:avLst/>
          </a:prstGeom>
          <a:noFill/>
          <a:ln/>
        </p:spPr>
        <p:txBody>
          <a:bodyPr wrap="square" lIns="0" tIns="0" rIns="0" bIns="0" rtlCol="0" anchor="t"/>
          <a:lstStyle/>
          <a:p>
            <a:pPr marL="0" indent="0">
              <a:buNone/>
            </a:pPr>
            <a:r>
              <a:rPr lang="en-US" sz="1250" dirty="0">
                <a:solidFill>
                  <a:srgbClr val="222222"/>
                </a:solidFill>
                <a:latin typeface="Calibri" pitchFamily="34" charset="0"/>
                <a:ea typeface="Calibri" pitchFamily="34" charset="-122"/>
                <a:cs typeface="Calibri" pitchFamily="34" charset="-120"/>
              </a:rPr>
              <a:t>Here: found alive, confused, living in a hedge.</a:t>
            </a:r>
            <a:endParaRPr lang="en-US" sz="1250" dirty="0"/>
          </a:p>
        </p:txBody>
      </p:sp>
      <p:sp>
        <p:nvSpPr>
          <p:cNvPr id="31" name="Text 29"/>
          <p:cNvSpPr txBox="1"/>
          <p:nvPr/>
        </p:nvSpPr>
        <p:spPr>
          <a:xfrm>
            <a:off x="8275320" y="5166360"/>
            <a:ext cx="3017520" cy="777240"/>
          </a:xfrm>
          <a:prstGeom prst="rect">
            <a:avLst/>
          </a:prstGeom>
          <a:noFill/>
          <a:ln/>
        </p:spPr>
        <p:txBody>
          <a:bodyPr wrap="square" lIns="0" tIns="0" rIns="0" bIns="0" rtlCol="0" anchor="t"/>
          <a:lstStyle/>
          <a:p>
            <a:pPr marL="0" indent="0">
              <a:buNone/>
            </a:pPr>
            <a:r>
              <a:rPr lang="en-US" sz="1200" i="1" dirty="0">
                <a:solidFill>
                  <a:srgbClr val="1F5C4E"/>
                </a:solidFill>
                <a:latin typeface="Calibri" pitchFamily="34" charset="0"/>
                <a:ea typeface="Calibri" pitchFamily="34" charset="-122"/>
                <a:cs typeface="Calibri" pitchFamily="34" charset="-120"/>
              </a:rPr>
              <a:t>Across the play: believed dead since Act One; his return threatens everything.</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2 — WE DO, THEN YOU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Character Statement Grid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Character grid</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11 MIN</a:t>
            </a:r>
            <a:endParaRPr lang="en-US" sz="1400" dirty="0"/>
          </a:p>
        </p:txBody>
      </p:sp>
      <p:sp>
        <p:nvSpPr>
          <p:cNvPr id="8" name="Shape 6"/>
          <p:cNvSpPr/>
          <p:nvPr/>
        </p:nvSpPr>
        <p:spPr>
          <a:xfrm>
            <a:off x="548640" y="1645920"/>
            <a:ext cx="2743200" cy="548640"/>
          </a:xfrm>
          <a:prstGeom prst="rect">
            <a:avLst/>
          </a:prstGeom>
          <a:solidFill>
            <a:srgbClr val="2B2B2B"/>
          </a:solidFill>
          <a:ln w="12700">
            <a:solidFill>
              <a:srgbClr val="2B2B2B"/>
            </a:solidFill>
            <a:prstDash val="solid"/>
          </a:ln>
        </p:spPr>
        <p:txBody>
          <a:bodyPr/>
          <a:lstStyle/>
          <a:p>
            <a:endParaRPr lang="en-GB"/>
          </a:p>
        </p:txBody>
      </p:sp>
      <p:sp>
        <p:nvSpPr>
          <p:cNvPr id="9" name="Text 7"/>
          <p:cNvSpPr txBox="1"/>
          <p:nvPr/>
        </p:nvSpPr>
        <p:spPr>
          <a:xfrm>
            <a:off x="640080" y="1645920"/>
            <a:ext cx="2560320" cy="54864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Statement</a:t>
            </a:r>
            <a:endParaRPr lang="en-US" sz="1300" dirty="0"/>
          </a:p>
        </p:txBody>
      </p:sp>
      <p:sp>
        <p:nvSpPr>
          <p:cNvPr id="10" name="Shape 8"/>
          <p:cNvSpPr/>
          <p:nvPr/>
        </p:nvSpPr>
        <p:spPr>
          <a:xfrm>
            <a:off x="3360420" y="1645920"/>
            <a:ext cx="2743200" cy="548640"/>
          </a:xfrm>
          <a:prstGeom prst="rect">
            <a:avLst/>
          </a:prstGeom>
          <a:solidFill>
            <a:srgbClr val="2B2B2B"/>
          </a:solidFill>
          <a:ln w="12700">
            <a:solidFill>
              <a:srgbClr val="2B2B2B"/>
            </a:solidFill>
            <a:prstDash val="solid"/>
          </a:ln>
        </p:spPr>
        <p:txBody>
          <a:bodyPr/>
          <a:lstStyle/>
          <a:p>
            <a:endParaRPr lang="en-GB"/>
          </a:p>
        </p:txBody>
      </p:sp>
      <p:sp>
        <p:nvSpPr>
          <p:cNvPr id="11" name="Text 9"/>
          <p:cNvSpPr txBox="1"/>
          <p:nvPr/>
        </p:nvSpPr>
        <p:spPr>
          <a:xfrm>
            <a:off x="3451860" y="1645920"/>
            <a:ext cx="2560320" cy="54864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Evidence: a line from pp. 94–95</a:t>
            </a:r>
            <a:endParaRPr lang="en-US" sz="1300" dirty="0"/>
          </a:p>
        </p:txBody>
      </p:sp>
      <p:sp>
        <p:nvSpPr>
          <p:cNvPr id="12" name="Shape 10"/>
          <p:cNvSpPr/>
          <p:nvPr/>
        </p:nvSpPr>
        <p:spPr>
          <a:xfrm>
            <a:off x="6172200" y="1645920"/>
            <a:ext cx="2743200" cy="548640"/>
          </a:xfrm>
          <a:prstGeom prst="rect">
            <a:avLst/>
          </a:prstGeom>
          <a:solidFill>
            <a:srgbClr val="2B2B2B"/>
          </a:solidFill>
          <a:ln w="12700">
            <a:solidFill>
              <a:srgbClr val="2B2B2B"/>
            </a:solidFill>
            <a:prstDash val="solid"/>
          </a:ln>
        </p:spPr>
        <p:txBody>
          <a:bodyPr/>
          <a:lstStyle/>
          <a:p>
            <a:endParaRPr lang="en-GB"/>
          </a:p>
        </p:txBody>
      </p:sp>
      <p:sp>
        <p:nvSpPr>
          <p:cNvPr id="13" name="Text 11"/>
          <p:cNvSpPr txBox="1"/>
          <p:nvPr/>
        </p:nvSpPr>
        <p:spPr>
          <a:xfrm>
            <a:off x="6263640" y="1645920"/>
            <a:ext cx="2560320" cy="54864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How it shows the trait</a:t>
            </a:r>
            <a:endParaRPr lang="en-US" sz="1300" dirty="0"/>
          </a:p>
        </p:txBody>
      </p:sp>
      <p:sp>
        <p:nvSpPr>
          <p:cNvPr id="14" name="Shape 12"/>
          <p:cNvSpPr/>
          <p:nvPr/>
        </p:nvSpPr>
        <p:spPr>
          <a:xfrm>
            <a:off x="8983980" y="1645920"/>
            <a:ext cx="2743200" cy="548640"/>
          </a:xfrm>
          <a:prstGeom prst="rect">
            <a:avLst/>
          </a:prstGeom>
          <a:solidFill>
            <a:srgbClr val="2B2B2B"/>
          </a:solidFill>
          <a:ln w="12700">
            <a:solidFill>
              <a:srgbClr val="2B2B2B"/>
            </a:solidFill>
            <a:prstDash val="solid"/>
          </a:ln>
        </p:spPr>
        <p:txBody>
          <a:bodyPr/>
          <a:lstStyle/>
          <a:p>
            <a:endParaRPr lang="en-GB"/>
          </a:p>
        </p:txBody>
      </p:sp>
      <p:sp>
        <p:nvSpPr>
          <p:cNvPr id="15" name="Text 13"/>
          <p:cNvSpPr txBox="1"/>
          <p:nvPr/>
        </p:nvSpPr>
        <p:spPr>
          <a:xfrm>
            <a:off x="9075420" y="1645920"/>
            <a:ext cx="2560320" cy="54864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Link to the complete play</a:t>
            </a:r>
            <a:endParaRPr lang="en-US" sz="1300" dirty="0"/>
          </a:p>
        </p:txBody>
      </p:sp>
      <p:sp>
        <p:nvSpPr>
          <p:cNvPr id="16" name="Shape 14"/>
          <p:cNvSpPr/>
          <p:nvPr/>
        </p:nvSpPr>
        <p:spPr>
          <a:xfrm>
            <a:off x="548640" y="2240280"/>
            <a:ext cx="2743200" cy="1371600"/>
          </a:xfrm>
          <a:prstGeom prst="rect">
            <a:avLst/>
          </a:prstGeom>
          <a:solidFill>
            <a:srgbClr val="EDEBE6"/>
          </a:solidFill>
          <a:ln w="9525">
            <a:solidFill>
              <a:srgbClr val="DDD9D2"/>
            </a:solidFill>
            <a:prstDash val="solid"/>
          </a:ln>
        </p:spPr>
        <p:txBody>
          <a:bodyPr/>
          <a:lstStyle/>
          <a:p>
            <a:endParaRPr lang="en-GB"/>
          </a:p>
        </p:txBody>
      </p:sp>
      <p:sp>
        <p:nvSpPr>
          <p:cNvPr id="17" name="Text 15"/>
          <p:cNvSpPr txBox="1"/>
          <p:nvPr/>
        </p:nvSpPr>
        <p:spPr>
          <a:xfrm>
            <a:off x="685800" y="2240280"/>
            <a:ext cx="2468880" cy="1371600"/>
          </a:xfrm>
          <a:prstGeom prst="rect">
            <a:avLst/>
          </a:prstGeom>
          <a:noFill/>
          <a:ln/>
        </p:spPr>
        <p:txBody>
          <a:bodyPr wrap="square" lIns="0" tIns="0" rIns="0" bIns="0" rtlCol="0" anchor="ctr"/>
          <a:lstStyle/>
          <a:p>
            <a:pPr marL="0" indent="0">
              <a:buNone/>
            </a:pPr>
            <a:r>
              <a:rPr lang="en-US" sz="1500" b="1" dirty="0">
                <a:solidFill>
                  <a:srgbClr val="990011"/>
                </a:solidFill>
                <a:latin typeface="Cambria" pitchFamily="34" charset="0"/>
                <a:ea typeface="Cambria" pitchFamily="34" charset="-122"/>
                <a:cs typeface="Cambria" pitchFamily="34" charset="-120"/>
              </a:rPr>
              <a:t>We do: Leah is desperate.</a:t>
            </a:r>
            <a:endParaRPr lang="en-US" sz="1500" dirty="0"/>
          </a:p>
        </p:txBody>
      </p:sp>
      <p:sp>
        <p:nvSpPr>
          <p:cNvPr id="18" name="Shape 16"/>
          <p:cNvSpPr/>
          <p:nvPr/>
        </p:nvSpPr>
        <p:spPr>
          <a:xfrm>
            <a:off x="3360420" y="2240280"/>
            <a:ext cx="2743200" cy="1371600"/>
          </a:xfrm>
          <a:prstGeom prst="rect">
            <a:avLst/>
          </a:prstGeom>
          <a:solidFill>
            <a:srgbClr val="FFFFFF"/>
          </a:solidFill>
          <a:ln w="9525">
            <a:solidFill>
              <a:srgbClr val="DDD9D2"/>
            </a:solidFill>
            <a:prstDash val="solid"/>
          </a:ln>
        </p:spPr>
        <p:txBody>
          <a:bodyPr/>
          <a:lstStyle/>
          <a:p>
            <a:endParaRPr lang="en-GB"/>
          </a:p>
        </p:txBody>
      </p:sp>
      <p:sp>
        <p:nvSpPr>
          <p:cNvPr id="19" name="Shape 17"/>
          <p:cNvSpPr/>
          <p:nvPr/>
        </p:nvSpPr>
        <p:spPr>
          <a:xfrm>
            <a:off x="6172200" y="2240280"/>
            <a:ext cx="2743200" cy="1371600"/>
          </a:xfrm>
          <a:prstGeom prst="rect">
            <a:avLst/>
          </a:prstGeom>
          <a:solidFill>
            <a:srgbClr val="FFFFFF"/>
          </a:solidFill>
          <a:ln w="9525">
            <a:solidFill>
              <a:srgbClr val="DDD9D2"/>
            </a:solidFill>
            <a:prstDash val="solid"/>
          </a:ln>
        </p:spPr>
        <p:txBody>
          <a:bodyPr/>
          <a:lstStyle/>
          <a:p>
            <a:endParaRPr lang="en-GB"/>
          </a:p>
        </p:txBody>
      </p:sp>
      <p:sp>
        <p:nvSpPr>
          <p:cNvPr id="20" name="Shape 18"/>
          <p:cNvSpPr/>
          <p:nvPr/>
        </p:nvSpPr>
        <p:spPr>
          <a:xfrm>
            <a:off x="8983980" y="2240280"/>
            <a:ext cx="2743200" cy="1371600"/>
          </a:xfrm>
          <a:prstGeom prst="rect">
            <a:avLst/>
          </a:prstGeom>
          <a:solidFill>
            <a:srgbClr val="FFFFFF"/>
          </a:solidFill>
          <a:ln w="9525">
            <a:solidFill>
              <a:srgbClr val="DDD9D2"/>
            </a:solidFill>
            <a:prstDash val="solid"/>
          </a:ln>
        </p:spPr>
        <p:txBody>
          <a:bodyPr/>
          <a:lstStyle/>
          <a:p>
            <a:endParaRPr lang="en-GB"/>
          </a:p>
        </p:txBody>
      </p:sp>
      <p:sp>
        <p:nvSpPr>
          <p:cNvPr id="21" name="Shape 19"/>
          <p:cNvSpPr/>
          <p:nvPr/>
        </p:nvSpPr>
        <p:spPr>
          <a:xfrm>
            <a:off x="548640" y="3703320"/>
            <a:ext cx="2743200" cy="1371600"/>
          </a:xfrm>
          <a:prstGeom prst="rect">
            <a:avLst/>
          </a:prstGeom>
          <a:solidFill>
            <a:srgbClr val="EDEBE6"/>
          </a:solidFill>
          <a:ln w="9525">
            <a:solidFill>
              <a:srgbClr val="DDD9D2"/>
            </a:solidFill>
            <a:prstDash val="solid"/>
          </a:ln>
        </p:spPr>
        <p:txBody>
          <a:bodyPr/>
          <a:lstStyle/>
          <a:p>
            <a:endParaRPr lang="en-GB"/>
          </a:p>
        </p:txBody>
      </p:sp>
      <p:sp>
        <p:nvSpPr>
          <p:cNvPr id="22" name="Text 20"/>
          <p:cNvSpPr txBox="1"/>
          <p:nvPr/>
        </p:nvSpPr>
        <p:spPr>
          <a:xfrm>
            <a:off x="685800" y="3703320"/>
            <a:ext cx="2468880" cy="1371600"/>
          </a:xfrm>
          <a:prstGeom prst="rect">
            <a:avLst/>
          </a:prstGeom>
          <a:noFill/>
          <a:ln/>
        </p:spPr>
        <p:txBody>
          <a:bodyPr wrap="square" lIns="0" tIns="0" rIns="0" bIns="0" rtlCol="0" anchor="ctr"/>
          <a:lstStyle/>
          <a:p>
            <a:pPr marL="0" indent="0">
              <a:buNone/>
            </a:pPr>
            <a:r>
              <a:rPr lang="en-US" sz="1500" b="1" dirty="0">
                <a:solidFill>
                  <a:srgbClr val="990011"/>
                </a:solidFill>
                <a:latin typeface="Cambria" pitchFamily="34" charset="0"/>
                <a:ea typeface="Cambria" pitchFamily="34" charset="-122"/>
                <a:cs typeface="Cambria" pitchFamily="34" charset="-120"/>
              </a:rPr>
              <a:t>You do: (choose one)</a:t>
            </a:r>
            <a:endParaRPr lang="en-US" sz="1500" dirty="0"/>
          </a:p>
        </p:txBody>
      </p:sp>
      <p:sp>
        <p:nvSpPr>
          <p:cNvPr id="23" name="Shape 21"/>
          <p:cNvSpPr/>
          <p:nvPr/>
        </p:nvSpPr>
        <p:spPr>
          <a:xfrm>
            <a:off x="3360420" y="3703320"/>
            <a:ext cx="2743200" cy="1371600"/>
          </a:xfrm>
          <a:prstGeom prst="rect">
            <a:avLst/>
          </a:prstGeom>
          <a:solidFill>
            <a:srgbClr val="FFFFFF"/>
          </a:solidFill>
          <a:ln w="9525">
            <a:solidFill>
              <a:srgbClr val="DDD9D2"/>
            </a:solidFill>
            <a:prstDash val="solid"/>
          </a:ln>
        </p:spPr>
        <p:txBody>
          <a:bodyPr/>
          <a:lstStyle/>
          <a:p>
            <a:endParaRPr lang="en-GB"/>
          </a:p>
        </p:txBody>
      </p:sp>
      <p:sp>
        <p:nvSpPr>
          <p:cNvPr id="24" name="Shape 22"/>
          <p:cNvSpPr/>
          <p:nvPr/>
        </p:nvSpPr>
        <p:spPr>
          <a:xfrm>
            <a:off x="6172200" y="3703320"/>
            <a:ext cx="2743200" cy="1371600"/>
          </a:xfrm>
          <a:prstGeom prst="rect">
            <a:avLst/>
          </a:prstGeom>
          <a:solidFill>
            <a:srgbClr val="FFFFFF"/>
          </a:solidFill>
          <a:ln w="9525">
            <a:solidFill>
              <a:srgbClr val="DDD9D2"/>
            </a:solidFill>
            <a:prstDash val="solid"/>
          </a:ln>
        </p:spPr>
        <p:txBody>
          <a:bodyPr/>
          <a:lstStyle/>
          <a:p>
            <a:endParaRPr lang="en-GB"/>
          </a:p>
        </p:txBody>
      </p:sp>
      <p:sp>
        <p:nvSpPr>
          <p:cNvPr id="25" name="Shape 23"/>
          <p:cNvSpPr/>
          <p:nvPr/>
        </p:nvSpPr>
        <p:spPr>
          <a:xfrm>
            <a:off x="8983980" y="3703320"/>
            <a:ext cx="2743200" cy="1371600"/>
          </a:xfrm>
          <a:prstGeom prst="rect">
            <a:avLst/>
          </a:prstGeom>
          <a:solidFill>
            <a:srgbClr val="FFFFFF"/>
          </a:solidFill>
          <a:ln w="9525">
            <a:solidFill>
              <a:srgbClr val="DDD9D2"/>
            </a:solidFill>
            <a:prstDash val="solid"/>
          </a:ln>
        </p:spPr>
        <p:txBody>
          <a:bodyPr/>
          <a:lstStyle/>
          <a:p>
            <a:endParaRPr lang="en-GB"/>
          </a:p>
        </p:txBody>
      </p:sp>
      <p:sp>
        <p:nvSpPr>
          <p:cNvPr id="26" name="Shape 24"/>
          <p:cNvSpPr/>
          <p:nvPr/>
        </p:nvSpPr>
        <p:spPr>
          <a:xfrm>
            <a:off x="548640" y="5303520"/>
            <a:ext cx="11064240" cy="914400"/>
          </a:xfrm>
          <a:prstGeom prst="roundRect">
            <a:avLst>
              <a:gd name="adj" fmla="val 8000"/>
            </a:avLst>
          </a:prstGeom>
          <a:solidFill>
            <a:srgbClr val="2B2B2B"/>
          </a:solidFill>
          <a:ln w="9525">
            <a:solidFill>
              <a:srgbClr val="2B2B2B"/>
            </a:solidFill>
            <a:prstDash val="solid"/>
          </a:ln>
        </p:spPr>
        <p:txBody>
          <a:bodyPr/>
          <a:lstStyle/>
          <a:p>
            <a:endParaRPr lang="en-GB"/>
          </a:p>
        </p:txBody>
      </p:sp>
      <p:sp>
        <p:nvSpPr>
          <p:cNvPr id="27" name="Text 25"/>
          <p:cNvSpPr txBox="1"/>
          <p:nvPr/>
        </p:nvSpPr>
        <p:spPr>
          <a:xfrm>
            <a:off x="868680" y="5303520"/>
            <a:ext cx="10424160" cy="914400"/>
          </a:xfrm>
          <a:prstGeom prst="rect">
            <a:avLst/>
          </a:prstGeom>
          <a:noFill/>
          <a:ln/>
        </p:spPr>
        <p:txBody>
          <a:bodyPr wrap="square" lIns="0" tIns="0" rIns="0" bIns="0" rtlCol="0" anchor="ctr"/>
          <a:lstStyle/>
          <a:p>
            <a:pPr marL="0" indent="0">
              <a:buNone/>
            </a:pPr>
            <a:r>
              <a:rPr lang="en-US" sz="1500" b="1" dirty="0">
                <a:solidFill>
                  <a:srgbClr val="C9A24B"/>
                </a:solidFill>
                <a:latin typeface="Calibri" pitchFamily="34" charset="0"/>
                <a:ea typeface="Calibri" pitchFamily="34" charset="-122"/>
                <a:cs typeface="Calibri" pitchFamily="34" charset="-120"/>
              </a:rPr>
              <a:t>You do: choose one. </a:t>
            </a:r>
            <a:r>
              <a:rPr lang="en-US" sz="1500" dirty="0">
                <a:solidFill>
                  <a:srgbClr val="FFFFFF"/>
                </a:solidFill>
                <a:latin typeface="Calibri" pitchFamily="34" charset="0"/>
                <a:ea typeface="Calibri" pitchFamily="34" charset="-122"/>
                <a:cs typeface="Calibri" pitchFamily="34" charset="-120"/>
              </a:rPr>
              <a:t>Lou is unsure  ·  Brian is excited  ·  Jan is worried. This is the character you will direct for the rest of the lesson.</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PART 3 — CIDER FOR THE 12-MARKER</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CIDER × 3: Vocal, Physical, Stage Space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CIDER overview</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3D3D3D"/>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45920"/>
            <a:ext cx="2066544" cy="3200400"/>
          </a:xfrm>
          <a:prstGeom prst="roundRect">
            <a:avLst>
              <a:gd name="adj" fmla="val 3540"/>
            </a:avLst>
          </a:prstGeom>
          <a:solidFill>
            <a:srgbClr val="3D3D3D"/>
          </a:solidFill>
          <a:ln w="19050">
            <a:solidFill>
              <a:srgbClr val="C9A24B"/>
            </a:solidFill>
            <a:prstDash val="solid"/>
          </a:ln>
        </p:spPr>
        <p:txBody>
          <a:bodyPr/>
          <a:lstStyle/>
          <a:p>
            <a:endParaRPr lang="en-GB"/>
          </a:p>
        </p:txBody>
      </p:sp>
      <p:sp>
        <p:nvSpPr>
          <p:cNvPr id="9" name="Shape 7"/>
          <p:cNvSpPr/>
          <p:nvPr/>
        </p:nvSpPr>
        <p:spPr>
          <a:xfrm>
            <a:off x="1216152" y="1828800"/>
            <a:ext cx="731520" cy="731520"/>
          </a:xfrm>
          <a:prstGeom prst="ellipse">
            <a:avLst/>
          </a:prstGeom>
          <a:solidFill>
            <a:srgbClr val="C9A24B"/>
          </a:solidFill>
          <a:ln w="12700">
            <a:solidFill>
              <a:srgbClr val="C9A24B"/>
            </a:solidFill>
            <a:prstDash val="solid"/>
          </a:ln>
        </p:spPr>
        <p:txBody>
          <a:bodyPr/>
          <a:lstStyle/>
          <a:p>
            <a:endParaRPr lang="en-GB"/>
          </a:p>
        </p:txBody>
      </p:sp>
      <p:sp>
        <p:nvSpPr>
          <p:cNvPr id="10" name="Text 8"/>
          <p:cNvSpPr txBox="1"/>
          <p:nvPr/>
        </p:nvSpPr>
        <p:spPr>
          <a:xfrm>
            <a:off x="1216152"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C</a:t>
            </a:r>
            <a:endParaRPr lang="en-US" sz="2400" dirty="0"/>
          </a:p>
        </p:txBody>
      </p:sp>
      <p:sp>
        <p:nvSpPr>
          <p:cNvPr id="11" name="Text 9"/>
          <p:cNvSpPr txBox="1"/>
          <p:nvPr/>
        </p:nvSpPr>
        <p:spPr>
          <a:xfrm>
            <a:off x="640080"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CONTEXT</a:t>
            </a:r>
            <a:endParaRPr lang="en-US" sz="1400" dirty="0"/>
          </a:p>
        </p:txBody>
      </p:sp>
      <p:sp>
        <p:nvSpPr>
          <p:cNvPr id="12" name="Text 10"/>
          <p:cNvSpPr txBox="1"/>
          <p:nvPr/>
        </p:nvSpPr>
        <p:spPr>
          <a:xfrm>
            <a:off x="685800" y="3108960"/>
            <a:ext cx="1792224" cy="1691640"/>
          </a:xfrm>
          <a:prstGeom prst="rect">
            <a:avLst/>
          </a:prstGeom>
          <a:noFill/>
          <a:ln/>
        </p:spPr>
        <p:txBody>
          <a:bodyPr wrap="square" lIns="0" tIns="0" rIns="0" bIns="0" rtlCol="0" anchor="t"/>
          <a:lstStyle/>
          <a:p>
            <a:pPr marL="0" indent="0" algn="ctr">
              <a:buNone/>
            </a:pPr>
            <a:r>
              <a:rPr lang="en-US" sz="1250" dirty="0">
                <a:solidFill>
                  <a:srgbClr val="D8D5CF"/>
                </a:solidFill>
                <a:latin typeface="Calibri" pitchFamily="34" charset="0"/>
                <a:ea typeface="Calibri" pitchFamily="34" charset="-122"/>
                <a:cs typeface="Calibri" pitchFamily="34" charset="-120"/>
              </a:rPr>
              <a:t>Your understanding of the character or your vision; or link to the character elsewhere in the play, the original production or Kelly's themes.</a:t>
            </a:r>
            <a:endParaRPr lang="en-US" sz="1250" dirty="0"/>
          </a:p>
        </p:txBody>
      </p:sp>
      <p:sp>
        <p:nvSpPr>
          <p:cNvPr id="13" name="Shape 11"/>
          <p:cNvSpPr/>
          <p:nvPr/>
        </p:nvSpPr>
        <p:spPr>
          <a:xfrm>
            <a:off x="2798064" y="1645920"/>
            <a:ext cx="2066544" cy="3200400"/>
          </a:xfrm>
          <a:prstGeom prst="roundRect">
            <a:avLst>
              <a:gd name="adj" fmla="val 3540"/>
            </a:avLst>
          </a:prstGeom>
          <a:solidFill>
            <a:srgbClr val="3D3D3D"/>
          </a:solidFill>
          <a:ln w="19050">
            <a:solidFill>
              <a:srgbClr val="990011"/>
            </a:solidFill>
            <a:prstDash val="solid"/>
          </a:ln>
        </p:spPr>
        <p:txBody>
          <a:bodyPr/>
          <a:lstStyle/>
          <a:p>
            <a:endParaRPr lang="en-GB"/>
          </a:p>
        </p:txBody>
      </p:sp>
      <p:sp>
        <p:nvSpPr>
          <p:cNvPr id="14" name="Shape 12"/>
          <p:cNvSpPr/>
          <p:nvPr/>
        </p:nvSpPr>
        <p:spPr>
          <a:xfrm>
            <a:off x="3465576" y="1828800"/>
            <a:ext cx="731520" cy="731520"/>
          </a:xfrm>
          <a:prstGeom prst="ellipse">
            <a:avLst/>
          </a:prstGeom>
          <a:solidFill>
            <a:srgbClr val="990011"/>
          </a:solidFill>
          <a:ln w="12700">
            <a:solidFill>
              <a:srgbClr val="990011"/>
            </a:solidFill>
            <a:prstDash val="solid"/>
          </a:ln>
        </p:spPr>
        <p:txBody>
          <a:bodyPr/>
          <a:lstStyle/>
          <a:p>
            <a:endParaRPr lang="en-GB"/>
          </a:p>
        </p:txBody>
      </p:sp>
      <p:sp>
        <p:nvSpPr>
          <p:cNvPr id="15" name="Text 13"/>
          <p:cNvSpPr txBox="1"/>
          <p:nvPr/>
        </p:nvSpPr>
        <p:spPr>
          <a:xfrm>
            <a:off x="3465576"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I</a:t>
            </a:r>
            <a:endParaRPr lang="en-US" sz="2400" dirty="0"/>
          </a:p>
        </p:txBody>
      </p:sp>
      <p:sp>
        <p:nvSpPr>
          <p:cNvPr id="16" name="Text 14"/>
          <p:cNvSpPr txBox="1"/>
          <p:nvPr/>
        </p:nvSpPr>
        <p:spPr>
          <a:xfrm>
            <a:off x="2889504"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IDENTIFY</a:t>
            </a:r>
            <a:endParaRPr lang="en-US" sz="1400" dirty="0"/>
          </a:p>
        </p:txBody>
      </p:sp>
      <p:sp>
        <p:nvSpPr>
          <p:cNvPr id="17" name="Text 15"/>
          <p:cNvSpPr txBox="1"/>
          <p:nvPr/>
        </p:nvSpPr>
        <p:spPr>
          <a:xfrm>
            <a:off x="2935224" y="3108960"/>
            <a:ext cx="1792224" cy="1691640"/>
          </a:xfrm>
          <a:prstGeom prst="rect">
            <a:avLst/>
          </a:prstGeom>
          <a:noFill/>
          <a:ln/>
        </p:spPr>
        <p:txBody>
          <a:bodyPr wrap="square" lIns="0" tIns="0" rIns="0" bIns="0" rtlCol="0" anchor="t"/>
          <a:lstStyle/>
          <a:p>
            <a:pPr marL="0" indent="0" algn="ctr">
              <a:buNone/>
            </a:pPr>
            <a:r>
              <a:rPr lang="en-US" sz="1250" dirty="0">
                <a:solidFill>
                  <a:srgbClr val="D8D5CF"/>
                </a:solidFill>
                <a:latin typeface="Calibri" pitchFamily="34" charset="0"/>
                <a:ea typeface="Calibri" pitchFamily="34" charset="-122"/>
                <a:cs typeface="Calibri" pitchFamily="34" charset="-120"/>
              </a:rPr>
              <a:t>The quote, then: "On the line '…', I would tell the actor to…" plus key vocab.</a:t>
            </a:r>
            <a:endParaRPr lang="en-US" sz="1250" dirty="0"/>
          </a:p>
        </p:txBody>
      </p:sp>
      <p:sp>
        <p:nvSpPr>
          <p:cNvPr id="18" name="Shape 16"/>
          <p:cNvSpPr/>
          <p:nvPr/>
        </p:nvSpPr>
        <p:spPr>
          <a:xfrm>
            <a:off x="5047488" y="1645920"/>
            <a:ext cx="2066544" cy="3200400"/>
          </a:xfrm>
          <a:prstGeom prst="roundRect">
            <a:avLst>
              <a:gd name="adj" fmla="val 3540"/>
            </a:avLst>
          </a:prstGeom>
          <a:solidFill>
            <a:srgbClr val="3D3D3D"/>
          </a:solidFill>
          <a:ln w="19050">
            <a:solidFill>
              <a:srgbClr val="1F5C4E"/>
            </a:solidFill>
            <a:prstDash val="solid"/>
          </a:ln>
        </p:spPr>
        <p:txBody>
          <a:bodyPr/>
          <a:lstStyle/>
          <a:p>
            <a:endParaRPr lang="en-GB"/>
          </a:p>
        </p:txBody>
      </p:sp>
      <p:sp>
        <p:nvSpPr>
          <p:cNvPr id="19" name="Shape 17"/>
          <p:cNvSpPr/>
          <p:nvPr/>
        </p:nvSpPr>
        <p:spPr>
          <a:xfrm>
            <a:off x="5715000" y="1828800"/>
            <a:ext cx="731520" cy="731520"/>
          </a:xfrm>
          <a:prstGeom prst="ellipse">
            <a:avLst/>
          </a:prstGeom>
          <a:solidFill>
            <a:srgbClr val="1F5C4E"/>
          </a:solidFill>
          <a:ln w="12700">
            <a:solidFill>
              <a:srgbClr val="1F5C4E"/>
            </a:solidFill>
            <a:prstDash val="solid"/>
          </a:ln>
        </p:spPr>
        <p:txBody>
          <a:bodyPr/>
          <a:lstStyle/>
          <a:p>
            <a:endParaRPr lang="en-GB"/>
          </a:p>
        </p:txBody>
      </p:sp>
      <p:sp>
        <p:nvSpPr>
          <p:cNvPr id="20" name="Text 18"/>
          <p:cNvSpPr txBox="1"/>
          <p:nvPr/>
        </p:nvSpPr>
        <p:spPr>
          <a:xfrm>
            <a:off x="5715000"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D</a:t>
            </a:r>
            <a:endParaRPr lang="en-US" sz="2400" dirty="0"/>
          </a:p>
        </p:txBody>
      </p:sp>
      <p:sp>
        <p:nvSpPr>
          <p:cNvPr id="21" name="Text 19"/>
          <p:cNvSpPr txBox="1"/>
          <p:nvPr/>
        </p:nvSpPr>
        <p:spPr>
          <a:xfrm>
            <a:off x="5138928"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DISCUSSION</a:t>
            </a:r>
            <a:endParaRPr lang="en-US" sz="1400" dirty="0"/>
          </a:p>
        </p:txBody>
      </p:sp>
      <p:sp>
        <p:nvSpPr>
          <p:cNvPr id="22" name="Text 20"/>
          <p:cNvSpPr txBox="1"/>
          <p:nvPr/>
        </p:nvSpPr>
        <p:spPr>
          <a:xfrm>
            <a:off x="5184648" y="3108960"/>
            <a:ext cx="1792224" cy="1691640"/>
          </a:xfrm>
          <a:prstGeom prst="rect">
            <a:avLst/>
          </a:prstGeom>
          <a:noFill/>
          <a:ln/>
        </p:spPr>
        <p:txBody>
          <a:bodyPr wrap="square" lIns="0" tIns="0" rIns="0" bIns="0" rtlCol="0" anchor="t"/>
          <a:lstStyle/>
          <a:p>
            <a:pPr marL="0" indent="0" algn="ctr">
              <a:buNone/>
            </a:pPr>
            <a:r>
              <a:rPr lang="en-US" sz="1250" dirty="0">
                <a:solidFill>
                  <a:srgbClr val="D8D5CF"/>
                </a:solidFill>
                <a:latin typeface="Calibri" pitchFamily="34" charset="0"/>
                <a:ea typeface="Calibri" pitchFamily="34" charset="-122"/>
                <a:cs typeface="Calibri" pitchFamily="34" charset="-120"/>
              </a:rPr>
              <a:t>Detail on your key vocab. Be specific: "eyes widen, eyebrows raised".</a:t>
            </a:r>
            <a:endParaRPr lang="en-US" sz="1250" dirty="0"/>
          </a:p>
        </p:txBody>
      </p:sp>
      <p:sp>
        <p:nvSpPr>
          <p:cNvPr id="23" name="Shape 21"/>
          <p:cNvSpPr/>
          <p:nvPr/>
        </p:nvSpPr>
        <p:spPr>
          <a:xfrm>
            <a:off x="7296912" y="1645920"/>
            <a:ext cx="2066544" cy="3200400"/>
          </a:xfrm>
          <a:prstGeom prst="roundRect">
            <a:avLst>
              <a:gd name="adj" fmla="val 3540"/>
            </a:avLst>
          </a:prstGeom>
          <a:solidFill>
            <a:srgbClr val="3D3D3D"/>
          </a:solidFill>
          <a:ln w="19050">
            <a:solidFill>
              <a:srgbClr val="2C4A6E"/>
            </a:solidFill>
            <a:prstDash val="solid"/>
          </a:ln>
        </p:spPr>
        <p:txBody>
          <a:bodyPr/>
          <a:lstStyle/>
          <a:p>
            <a:endParaRPr lang="en-GB"/>
          </a:p>
        </p:txBody>
      </p:sp>
      <p:sp>
        <p:nvSpPr>
          <p:cNvPr id="24" name="Shape 22"/>
          <p:cNvSpPr/>
          <p:nvPr/>
        </p:nvSpPr>
        <p:spPr>
          <a:xfrm>
            <a:off x="7964424" y="1828800"/>
            <a:ext cx="731520" cy="731520"/>
          </a:xfrm>
          <a:prstGeom prst="ellipse">
            <a:avLst/>
          </a:prstGeom>
          <a:solidFill>
            <a:srgbClr val="2C4A6E"/>
          </a:solidFill>
          <a:ln w="12700">
            <a:solidFill>
              <a:srgbClr val="2C4A6E"/>
            </a:solidFill>
            <a:prstDash val="solid"/>
          </a:ln>
        </p:spPr>
        <p:txBody>
          <a:bodyPr/>
          <a:lstStyle/>
          <a:p>
            <a:endParaRPr lang="en-GB"/>
          </a:p>
        </p:txBody>
      </p:sp>
      <p:sp>
        <p:nvSpPr>
          <p:cNvPr id="25" name="Text 23"/>
          <p:cNvSpPr txBox="1"/>
          <p:nvPr/>
        </p:nvSpPr>
        <p:spPr>
          <a:xfrm>
            <a:off x="7964424"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E</a:t>
            </a:r>
            <a:endParaRPr lang="en-US" sz="2400" dirty="0"/>
          </a:p>
        </p:txBody>
      </p:sp>
      <p:sp>
        <p:nvSpPr>
          <p:cNvPr id="26" name="Text 24"/>
          <p:cNvSpPr txBox="1"/>
          <p:nvPr/>
        </p:nvSpPr>
        <p:spPr>
          <a:xfrm>
            <a:off x="7388352"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EVALUATE</a:t>
            </a:r>
            <a:endParaRPr lang="en-US" sz="1400" dirty="0"/>
          </a:p>
        </p:txBody>
      </p:sp>
      <p:sp>
        <p:nvSpPr>
          <p:cNvPr id="27" name="Text 25"/>
          <p:cNvSpPr txBox="1"/>
          <p:nvPr/>
        </p:nvSpPr>
        <p:spPr>
          <a:xfrm>
            <a:off x="7434072" y="3108960"/>
            <a:ext cx="1792224" cy="1691640"/>
          </a:xfrm>
          <a:prstGeom prst="rect">
            <a:avLst/>
          </a:prstGeom>
          <a:noFill/>
          <a:ln/>
        </p:spPr>
        <p:txBody>
          <a:bodyPr wrap="square" lIns="0" tIns="0" rIns="0" bIns="0" rtlCol="0" anchor="t"/>
          <a:lstStyle/>
          <a:p>
            <a:pPr marL="0" indent="0" algn="ctr">
              <a:buNone/>
            </a:pPr>
            <a:r>
              <a:rPr lang="en-US" sz="1250" dirty="0">
                <a:solidFill>
                  <a:srgbClr val="D8D5CF"/>
                </a:solidFill>
                <a:latin typeface="Calibri" pitchFamily="34" charset="0"/>
                <a:ea typeface="Calibri" pitchFamily="34" charset="-122"/>
                <a:cs typeface="Calibri" pitchFamily="34" charset="-120"/>
              </a:rPr>
              <a:t>The effect or aim of your idea, linked to a theme. A different justification each time.</a:t>
            </a:r>
            <a:endParaRPr lang="en-US" sz="1250" dirty="0"/>
          </a:p>
        </p:txBody>
      </p:sp>
      <p:sp>
        <p:nvSpPr>
          <p:cNvPr id="28" name="Shape 26"/>
          <p:cNvSpPr/>
          <p:nvPr/>
        </p:nvSpPr>
        <p:spPr>
          <a:xfrm>
            <a:off x="9546336" y="1645920"/>
            <a:ext cx="2066544" cy="3200400"/>
          </a:xfrm>
          <a:prstGeom prst="roundRect">
            <a:avLst>
              <a:gd name="adj" fmla="val 3540"/>
            </a:avLst>
          </a:prstGeom>
          <a:solidFill>
            <a:srgbClr val="3D3D3D"/>
          </a:solidFill>
          <a:ln w="19050">
            <a:solidFill>
              <a:srgbClr val="6B3F69"/>
            </a:solidFill>
            <a:prstDash val="solid"/>
          </a:ln>
        </p:spPr>
        <p:txBody>
          <a:bodyPr/>
          <a:lstStyle/>
          <a:p>
            <a:endParaRPr lang="en-GB"/>
          </a:p>
        </p:txBody>
      </p:sp>
      <p:sp>
        <p:nvSpPr>
          <p:cNvPr id="29" name="Shape 27"/>
          <p:cNvSpPr/>
          <p:nvPr/>
        </p:nvSpPr>
        <p:spPr>
          <a:xfrm>
            <a:off x="10213848" y="1828800"/>
            <a:ext cx="731520" cy="731520"/>
          </a:xfrm>
          <a:prstGeom prst="ellipse">
            <a:avLst/>
          </a:prstGeom>
          <a:solidFill>
            <a:srgbClr val="6B3F69"/>
          </a:solidFill>
          <a:ln w="12700">
            <a:solidFill>
              <a:srgbClr val="6B3F69"/>
            </a:solidFill>
            <a:prstDash val="solid"/>
          </a:ln>
        </p:spPr>
        <p:txBody>
          <a:bodyPr/>
          <a:lstStyle/>
          <a:p>
            <a:endParaRPr lang="en-GB"/>
          </a:p>
        </p:txBody>
      </p:sp>
      <p:sp>
        <p:nvSpPr>
          <p:cNvPr id="30" name="Text 28"/>
          <p:cNvSpPr txBox="1"/>
          <p:nvPr/>
        </p:nvSpPr>
        <p:spPr>
          <a:xfrm>
            <a:off x="10213848"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R</a:t>
            </a:r>
            <a:endParaRPr lang="en-US" sz="2400" dirty="0"/>
          </a:p>
        </p:txBody>
      </p:sp>
      <p:sp>
        <p:nvSpPr>
          <p:cNvPr id="31" name="Text 29"/>
          <p:cNvSpPr txBox="1"/>
          <p:nvPr/>
        </p:nvSpPr>
        <p:spPr>
          <a:xfrm>
            <a:off x="9637776"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RELATE</a:t>
            </a:r>
            <a:endParaRPr lang="en-US" sz="1400" dirty="0"/>
          </a:p>
        </p:txBody>
      </p:sp>
      <p:sp>
        <p:nvSpPr>
          <p:cNvPr id="32" name="Text 30"/>
          <p:cNvSpPr txBox="1"/>
          <p:nvPr/>
        </p:nvSpPr>
        <p:spPr>
          <a:xfrm>
            <a:off x="9683496" y="3108960"/>
            <a:ext cx="1792224" cy="1691640"/>
          </a:xfrm>
          <a:prstGeom prst="rect">
            <a:avLst/>
          </a:prstGeom>
          <a:noFill/>
          <a:ln/>
        </p:spPr>
        <p:txBody>
          <a:bodyPr wrap="square" lIns="0" tIns="0" rIns="0" bIns="0" rtlCol="0" anchor="t"/>
          <a:lstStyle/>
          <a:p>
            <a:pPr marL="0" indent="0" algn="ctr">
              <a:buNone/>
            </a:pPr>
            <a:r>
              <a:rPr lang="en-US" sz="1250" dirty="0">
                <a:solidFill>
                  <a:srgbClr val="D8D5CF"/>
                </a:solidFill>
                <a:latin typeface="Calibri" pitchFamily="34" charset="0"/>
                <a:ea typeface="Calibri" pitchFamily="34" charset="-122"/>
                <a:cs typeface="Calibri" pitchFamily="34" charset="-120"/>
              </a:rPr>
              <a:t>A clear message or outcome for the audience.</a:t>
            </a:r>
            <a:endParaRPr lang="en-US" sz="1250" dirty="0"/>
          </a:p>
        </p:txBody>
      </p:sp>
      <p:sp>
        <p:nvSpPr>
          <p:cNvPr id="33" name="Shape 31"/>
          <p:cNvSpPr/>
          <p:nvPr/>
        </p:nvSpPr>
        <p:spPr>
          <a:xfrm>
            <a:off x="548640" y="5074920"/>
            <a:ext cx="3474720" cy="1143000"/>
          </a:xfrm>
          <a:prstGeom prst="roundRect">
            <a:avLst>
              <a:gd name="adj" fmla="val 6400"/>
            </a:avLst>
          </a:prstGeom>
          <a:solidFill>
            <a:srgbClr val="F4F3F1"/>
          </a:solidFill>
          <a:ln w="9525">
            <a:solidFill>
              <a:srgbClr val="F4F3F1"/>
            </a:solidFill>
            <a:prstDash val="solid"/>
          </a:ln>
        </p:spPr>
        <p:txBody>
          <a:bodyPr/>
          <a:lstStyle/>
          <a:p>
            <a:endParaRPr lang="en-GB"/>
          </a:p>
        </p:txBody>
      </p:sp>
      <p:sp>
        <p:nvSpPr>
          <p:cNvPr id="34" name="Shape 32"/>
          <p:cNvSpPr/>
          <p:nvPr/>
        </p:nvSpPr>
        <p:spPr>
          <a:xfrm>
            <a:off x="777240" y="5303520"/>
            <a:ext cx="685800" cy="685800"/>
          </a:xfrm>
          <a:prstGeom prst="ellipse">
            <a:avLst/>
          </a:prstGeom>
          <a:solidFill>
            <a:srgbClr val="2C4A6E"/>
          </a:solidFill>
          <a:ln w="12700">
            <a:solidFill>
              <a:srgbClr val="2C4A6E"/>
            </a:solidFill>
            <a:prstDash val="solid"/>
          </a:ln>
        </p:spPr>
        <p:txBody>
          <a:bodyPr/>
          <a:lstStyle/>
          <a:p>
            <a:endParaRPr lang="en-GB"/>
          </a:p>
        </p:txBody>
      </p:sp>
      <p:sp>
        <p:nvSpPr>
          <p:cNvPr id="35" name="Text 33"/>
          <p:cNvSpPr txBox="1"/>
          <p:nvPr/>
        </p:nvSpPr>
        <p:spPr>
          <a:xfrm>
            <a:off x="777240" y="5303520"/>
            <a:ext cx="685800" cy="6858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V</a:t>
            </a:r>
            <a:endParaRPr lang="en-US" sz="2000" dirty="0"/>
          </a:p>
        </p:txBody>
      </p:sp>
      <p:sp>
        <p:nvSpPr>
          <p:cNvPr id="36" name="Text 34"/>
          <p:cNvSpPr txBox="1"/>
          <p:nvPr/>
        </p:nvSpPr>
        <p:spPr>
          <a:xfrm>
            <a:off x="1645920" y="5120640"/>
            <a:ext cx="2286000" cy="1051560"/>
          </a:xfrm>
          <a:prstGeom prst="rect">
            <a:avLst/>
          </a:prstGeom>
          <a:noFill/>
          <a:ln/>
        </p:spPr>
        <p:txBody>
          <a:bodyPr wrap="square" lIns="0" tIns="0" rIns="0" bIns="0" rtlCol="0" anchor="ctr"/>
          <a:lstStyle/>
          <a:p>
            <a:pPr marL="0" indent="0">
              <a:buNone/>
            </a:pPr>
            <a:r>
              <a:rPr lang="en-US" sz="1200" b="1" dirty="0">
                <a:solidFill>
                  <a:srgbClr val="990011"/>
                </a:solidFill>
                <a:latin typeface="Calibri" pitchFamily="34" charset="0"/>
                <a:ea typeface="Calibri" pitchFamily="34" charset="-122"/>
                <a:cs typeface="Calibri" pitchFamily="34" charset="-120"/>
              </a:rPr>
              <a:t>Paragraph 1</a:t>
            </a:r>
            <a:endParaRPr lang="en-US" sz="1200" dirty="0"/>
          </a:p>
          <a:p>
            <a:pPr marL="0" indent="0">
              <a:buNone/>
            </a:pPr>
            <a:r>
              <a:rPr lang="en-US" sz="1600" b="1" dirty="0">
                <a:solidFill>
                  <a:srgbClr val="222222"/>
                </a:solidFill>
                <a:latin typeface="Cambria" pitchFamily="34" charset="0"/>
                <a:ea typeface="Cambria" pitchFamily="34" charset="-122"/>
                <a:cs typeface="Cambria" pitchFamily="34" charset="-120"/>
              </a:rPr>
              <a:t>Vocal skills</a:t>
            </a:r>
            <a:endParaRPr lang="en-US" sz="1200" dirty="0"/>
          </a:p>
        </p:txBody>
      </p:sp>
      <p:sp>
        <p:nvSpPr>
          <p:cNvPr id="37" name="Shape 35"/>
          <p:cNvSpPr/>
          <p:nvPr/>
        </p:nvSpPr>
        <p:spPr>
          <a:xfrm>
            <a:off x="4297680" y="5074920"/>
            <a:ext cx="3474720" cy="1143000"/>
          </a:xfrm>
          <a:prstGeom prst="roundRect">
            <a:avLst>
              <a:gd name="adj" fmla="val 6400"/>
            </a:avLst>
          </a:prstGeom>
          <a:solidFill>
            <a:srgbClr val="F4F3F1"/>
          </a:solidFill>
          <a:ln w="9525">
            <a:solidFill>
              <a:srgbClr val="F4F3F1"/>
            </a:solidFill>
            <a:prstDash val="solid"/>
          </a:ln>
        </p:spPr>
        <p:txBody>
          <a:bodyPr/>
          <a:lstStyle/>
          <a:p>
            <a:endParaRPr lang="en-GB"/>
          </a:p>
        </p:txBody>
      </p:sp>
      <p:sp>
        <p:nvSpPr>
          <p:cNvPr id="38" name="Shape 36"/>
          <p:cNvSpPr/>
          <p:nvPr/>
        </p:nvSpPr>
        <p:spPr>
          <a:xfrm>
            <a:off x="4526280" y="5303520"/>
            <a:ext cx="685800" cy="685800"/>
          </a:xfrm>
          <a:prstGeom prst="ellipse">
            <a:avLst/>
          </a:prstGeom>
          <a:solidFill>
            <a:srgbClr val="1F5C4E"/>
          </a:solidFill>
          <a:ln w="12700">
            <a:solidFill>
              <a:srgbClr val="1F5C4E"/>
            </a:solidFill>
            <a:prstDash val="solid"/>
          </a:ln>
        </p:spPr>
        <p:txBody>
          <a:bodyPr/>
          <a:lstStyle/>
          <a:p>
            <a:endParaRPr lang="en-GB"/>
          </a:p>
        </p:txBody>
      </p:sp>
      <p:sp>
        <p:nvSpPr>
          <p:cNvPr id="39" name="Text 37"/>
          <p:cNvSpPr txBox="1"/>
          <p:nvPr/>
        </p:nvSpPr>
        <p:spPr>
          <a:xfrm>
            <a:off x="4526280" y="5303520"/>
            <a:ext cx="685800" cy="6858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P</a:t>
            </a:r>
            <a:endParaRPr lang="en-US" sz="2000" dirty="0"/>
          </a:p>
        </p:txBody>
      </p:sp>
      <p:sp>
        <p:nvSpPr>
          <p:cNvPr id="40" name="Text 38"/>
          <p:cNvSpPr txBox="1"/>
          <p:nvPr/>
        </p:nvSpPr>
        <p:spPr>
          <a:xfrm>
            <a:off x="5394960" y="5120640"/>
            <a:ext cx="2286000" cy="1051560"/>
          </a:xfrm>
          <a:prstGeom prst="rect">
            <a:avLst/>
          </a:prstGeom>
          <a:noFill/>
          <a:ln/>
        </p:spPr>
        <p:txBody>
          <a:bodyPr wrap="square" lIns="0" tIns="0" rIns="0" bIns="0" rtlCol="0" anchor="ctr"/>
          <a:lstStyle/>
          <a:p>
            <a:pPr marL="0" indent="0">
              <a:buNone/>
            </a:pPr>
            <a:r>
              <a:rPr lang="en-US" sz="1200" b="1" dirty="0">
                <a:solidFill>
                  <a:srgbClr val="990011"/>
                </a:solidFill>
                <a:latin typeface="Calibri" pitchFamily="34" charset="0"/>
                <a:ea typeface="Calibri" pitchFamily="34" charset="-122"/>
                <a:cs typeface="Calibri" pitchFamily="34" charset="-120"/>
              </a:rPr>
              <a:t>Paragraph 2</a:t>
            </a:r>
            <a:endParaRPr lang="en-US" sz="1200" dirty="0"/>
          </a:p>
          <a:p>
            <a:pPr marL="0" indent="0">
              <a:buNone/>
            </a:pPr>
            <a:r>
              <a:rPr lang="en-US" sz="1600" b="1" dirty="0">
                <a:solidFill>
                  <a:srgbClr val="222222"/>
                </a:solidFill>
                <a:latin typeface="Cambria" pitchFamily="34" charset="0"/>
                <a:ea typeface="Cambria" pitchFamily="34" charset="-122"/>
                <a:cs typeface="Cambria" pitchFamily="34" charset="-120"/>
              </a:rPr>
              <a:t>Physical skills</a:t>
            </a:r>
            <a:endParaRPr lang="en-US" sz="1200" dirty="0"/>
          </a:p>
        </p:txBody>
      </p:sp>
      <p:sp>
        <p:nvSpPr>
          <p:cNvPr id="41" name="Shape 39"/>
          <p:cNvSpPr/>
          <p:nvPr/>
        </p:nvSpPr>
        <p:spPr>
          <a:xfrm>
            <a:off x="8046720" y="5074920"/>
            <a:ext cx="3474720" cy="1143000"/>
          </a:xfrm>
          <a:prstGeom prst="roundRect">
            <a:avLst>
              <a:gd name="adj" fmla="val 6400"/>
            </a:avLst>
          </a:prstGeom>
          <a:solidFill>
            <a:srgbClr val="F4F3F1"/>
          </a:solidFill>
          <a:ln w="9525">
            <a:solidFill>
              <a:srgbClr val="F4F3F1"/>
            </a:solidFill>
            <a:prstDash val="solid"/>
          </a:ln>
        </p:spPr>
        <p:txBody>
          <a:bodyPr/>
          <a:lstStyle/>
          <a:p>
            <a:endParaRPr lang="en-GB"/>
          </a:p>
        </p:txBody>
      </p:sp>
      <p:sp>
        <p:nvSpPr>
          <p:cNvPr id="42" name="Shape 40"/>
          <p:cNvSpPr/>
          <p:nvPr/>
        </p:nvSpPr>
        <p:spPr>
          <a:xfrm>
            <a:off x="8275320" y="5303520"/>
            <a:ext cx="685800" cy="685800"/>
          </a:xfrm>
          <a:prstGeom prst="ellipse">
            <a:avLst/>
          </a:prstGeom>
          <a:solidFill>
            <a:srgbClr val="6B3F69"/>
          </a:solidFill>
          <a:ln w="12700">
            <a:solidFill>
              <a:srgbClr val="6B3F69"/>
            </a:solidFill>
            <a:prstDash val="solid"/>
          </a:ln>
        </p:spPr>
        <p:txBody>
          <a:bodyPr/>
          <a:lstStyle/>
          <a:p>
            <a:endParaRPr lang="en-GB"/>
          </a:p>
        </p:txBody>
      </p:sp>
      <p:sp>
        <p:nvSpPr>
          <p:cNvPr id="43" name="Text 41"/>
          <p:cNvSpPr txBox="1"/>
          <p:nvPr/>
        </p:nvSpPr>
        <p:spPr>
          <a:xfrm>
            <a:off x="8275320" y="5303520"/>
            <a:ext cx="685800" cy="6858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S</a:t>
            </a:r>
            <a:endParaRPr lang="en-US" sz="2000" dirty="0"/>
          </a:p>
        </p:txBody>
      </p:sp>
      <p:sp>
        <p:nvSpPr>
          <p:cNvPr id="44" name="Text 42"/>
          <p:cNvSpPr txBox="1"/>
          <p:nvPr/>
        </p:nvSpPr>
        <p:spPr>
          <a:xfrm>
            <a:off x="9144000" y="5120640"/>
            <a:ext cx="2286000" cy="1051560"/>
          </a:xfrm>
          <a:prstGeom prst="rect">
            <a:avLst/>
          </a:prstGeom>
          <a:noFill/>
          <a:ln/>
        </p:spPr>
        <p:txBody>
          <a:bodyPr wrap="square" lIns="0" tIns="0" rIns="0" bIns="0" rtlCol="0" anchor="ctr"/>
          <a:lstStyle/>
          <a:p>
            <a:pPr marL="0" indent="0">
              <a:buNone/>
            </a:pPr>
            <a:r>
              <a:rPr lang="en-US" sz="1200" b="1" dirty="0">
                <a:solidFill>
                  <a:srgbClr val="990011"/>
                </a:solidFill>
                <a:latin typeface="Calibri" pitchFamily="34" charset="0"/>
                <a:ea typeface="Calibri" pitchFamily="34" charset="-122"/>
                <a:cs typeface="Calibri" pitchFamily="34" charset="-120"/>
              </a:rPr>
              <a:t>Paragraph 3</a:t>
            </a:r>
            <a:endParaRPr lang="en-US" sz="1200" dirty="0"/>
          </a:p>
          <a:p>
            <a:pPr marL="0" indent="0">
              <a:buNone/>
            </a:pPr>
            <a:r>
              <a:rPr lang="en-US" sz="1600" b="1" dirty="0">
                <a:solidFill>
                  <a:srgbClr val="222222"/>
                </a:solidFill>
                <a:latin typeface="Cambria" pitchFamily="34" charset="0"/>
                <a:ea typeface="Cambria" pitchFamily="34" charset="-122"/>
                <a:cs typeface="Cambria" pitchFamily="34" charset="-120"/>
              </a:rPr>
              <a:t>Stage space / stage directions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STRETCH — LINK YOUR C TO THE COMPLETE PLAY</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Three Ways to Open Your C</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Stretch: linking C</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600200"/>
            <a:ext cx="11064240" cy="1417320"/>
          </a:xfrm>
          <a:prstGeom prst="roundRect">
            <a:avLst>
              <a:gd name="adj" fmla="val 5161"/>
            </a:avLst>
          </a:prstGeom>
          <a:solidFill>
            <a:srgbClr val="FFFFFF"/>
          </a:solidFill>
          <a:ln w="9525">
            <a:solidFill>
              <a:srgbClr val="FFFFFF"/>
            </a:solidFill>
            <a:prstDash val="solid"/>
          </a:ln>
        </p:spPr>
        <p:txBody>
          <a:bodyPr/>
          <a:lstStyle/>
          <a:p>
            <a:endParaRPr lang="en-GB"/>
          </a:p>
        </p:txBody>
      </p:sp>
      <p:sp>
        <p:nvSpPr>
          <p:cNvPr id="7" name="Shape 5"/>
          <p:cNvSpPr/>
          <p:nvPr/>
        </p:nvSpPr>
        <p:spPr>
          <a:xfrm>
            <a:off x="777240" y="1984248"/>
            <a:ext cx="640080" cy="640080"/>
          </a:xfrm>
          <a:prstGeom prst="ellipse">
            <a:avLst/>
          </a:prstGeom>
          <a:solidFill>
            <a:srgbClr val="2C4A6E"/>
          </a:solidFill>
          <a:ln w="12700">
            <a:solidFill>
              <a:srgbClr val="2C4A6E"/>
            </a:solidFill>
            <a:prstDash val="solid"/>
          </a:ln>
        </p:spPr>
        <p:txBody>
          <a:bodyPr/>
          <a:lstStyle/>
          <a:p>
            <a:endParaRPr lang="en-GB"/>
          </a:p>
        </p:txBody>
      </p:sp>
      <p:sp>
        <p:nvSpPr>
          <p:cNvPr id="8" name="Text 6"/>
          <p:cNvSpPr txBox="1"/>
          <p:nvPr/>
        </p:nvSpPr>
        <p:spPr>
          <a:xfrm>
            <a:off x="777240" y="1984248"/>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9" name="Text 7"/>
          <p:cNvSpPr txBox="1"/>
          <p:nvPr/>
        </p:nvSpPr>
        <p:spPr>
          <a:xfrm>
            <a:off x="1645920" y="1691640"/>
            <a:ext cx="9784080" cy="365760"/>
          </a:xfrm>
          <a:prstGeom prst="rect">
            <a:avLst/>
          </a:prstGeom>
          <a:noFill/>
          <a:ln/>
        </p:spPr>
        <p:txBody>
          <a:bodyPr wrap="square" lIns="0" tIns="0" rIns="0" bIns="0" rtlCol="0" anchor="t"/>
          <a:lstStyle/>
          <a:p>
            <a:pPr marL="0" indent="0">
              <a:buNone/>
            </a:pPr>
            <a:r>
              <a:rPr lang="en-US" sz="1600" b="1" dirty="0">
                <a:solidFill>
                  <a:srgbClr val="2C4A6E"/>
                </a:solidFill>
                <a:latin typeface="Cambria" pitchFamily="34" charset="0"/>
                <a:ea typeface="Cambria" pitchFamily="34" charset="-122"/>
                <a:cs typeface="Cambria" pitchFamily="34" charset="-120"/>
              </a:rPr>
              <a:t>The character at another point in the play</a:t>
            </a:r>
            <a:endParaRPr lang="en-US" sz="1600" dirty="0"/>
          </a:p>
        </p:txBody>
      </p:sp>
      <p:sp>
        <p:nvSpPr>
          <p:cNvPr id="10" name="Text 8"/>
          <p:cNvSpPr txBox="1"/>
          <p:nvPr/>
        </p:nvSpPr>
        <p:spPr>
          <a:xfrm>
            <a:off x="1645920" y="2057400"/>
            <a:ext cx="9784080" cy="914400"/>
          </a:xfrm>
          <a:prstGeom prst="rect">
            <a:avLst/>
          </a:prstGeom>
          <a:noFill/>
          <a:ln/>
        </p:spPr>
        <p:txBody>
          <a:bodyPr wrap="square" lIns="0" tIns="0" rIns="0" bIns="0" rtlCol="0" anchor="t"/>
          <a:lstStyle/>
          <a:p>
            <a:pPr marL="0" indent="0">
              <a:buNone/>
            </a:pPr>
            <a:r>
              <a:rPr lang="en-US" sz="1300" i="1" dirty="0">
                <a:solidFill>
                  <a:srgbClr val="222222"/>
                </a:solidFill>
                <a:latin typeface="Calibri" pitchFamily="34" charset="0"/>
                <a:ea typeface="Calibri" pitchFamily="34" charset="-122"/>
                <a:cs typeface="Calibri" pitchFamily="34" charset="-120"/>
              </a:rPr>
              <a:t>"Before this point, the audience have seen Brian crying when he enters with Cathy and Richard. In this extract I want to juxtapose that: he is losing mental control, shouting "This is great!", so on that line I would tell the actor to…" → then go into vocal skills.</a:t>
            </a:r>
            <a:endParaRPr lang="en-US" sz="1300" dirty="0"/>
          </a:p>
        </p:txBody>
      </p:sp>
      <p:sp>
        <p:nvSpPr>
          <p:cNvPr id="11" name="Shape 9"/>
          <p:cNvSpPr/>
          <p:nvPr/>
        </p:nvSpPr>
        <p:spPr>
          <a:xfrm>
            <a:off x="548640" y="3172968"/>
            <a:ext cx="11064240" cy="1417320"/>
          </a:xfrm>
          <a:prstGeom prst="roundRect">
            <a:avLst>
              <a:gd name="adj" fmla="val 5161"/>
            </a:avLst>
          </a:prstGeom>
          <a:solidFill>
            <a:srgbClr val="FFFFFF"/>
          </a:solidFill>
          <a:ln w="9525">
            <a:solidFill>
              <a:srgbClr val="FFFFFF"/>
            </a:solidFill>
            <a:prstDash val="solid"/>
          </a:ln>
        </p:spPr>
        <p:txBody>
          <a:bodyPr/>
          <a:lstStyle/>
          <a:p>
            <a:endParaRPr lang="en-GB"/>
          </a:p>
        </p:txBody>
      </p:sp>
      <p:sp>
        <p:nvSpPr>
          <p:cNvPr id="12" name="Shape 10"/>
          <p:cNvSpPr/>
          <p:nvPr/>
        </p:nvSpPr>
        <p:spPr>
          <a:xfrm>
            <a:off x="777240" y="3557016"/>
            <a:ext cx="640080" cy="640080"/>
          </a:xfrm>
          <a:prstGeom prst="ellipse">
            <a:avLst/>
          </a:prstGeom>
          <a:solidFill>
            <a:srgbClr val="1F5C4E"/>
          </a:solidFill>
          <a:ln w="12700">
            <a:solidFill>
              <a:srgbClr val="1F5C4E"/>
            </a:solidFill>
            <a:prstDash val="solid"/>
          </a:ln>
        </p:spPr>
        <p:txBody>
          <a:bodyPr/>
          <a:lstStyle/>
          <a:p>
            <a:endParaRPr lang="en-GB"/>
          </a:p>
        </p:txBody>
      </p:sp>
      <p:sp>
        <p:nvSpPr>
          <p:cNvPr id="13" name="Text 11"/>
          <p:cNvSpPr txBox="1"/>
          <p:nvPr/>
        </p:nvSpPr>
        <p:spPr>
          <a:xfrm>
            <a:off x="777240" y="3557016"/>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4" name="Text 12"/>
          <p:cNvSpPr txBox="1"/>
          <p:nvPr/>
        </p:nvSpPr>
        <p:spPr>
          <a:xfrm>
            <a:off x="1645920" y="3264408"/>
            <a:ext cx="9784080" cy="365760"/>
          </a:xfrm>
          <a:prstGeom prst="rect">
            <a:avLst/>
          </a:prstGeom>
          <a:noFill/>
          <a:ln/>
        </p:spPr>
        <p:txBody>
          <a:bodyPr wrap="square" lIns="0" tIns="0" rIns="0" bIns="0" rtlCol="0" anchor="t"/>
          <a:lstStyle/>
          <a:p>
            <a:pPr marL="0" indent="0">
              <a:buNone/>
            </a:pPr>
            <a:r>
              <a:rPr lang="en-US" sz="1600" b="1" dirty="0">
                <a:solidFill>
                  <a:srgbClr val="1F5C4E"/>
                </a:solidFill>
                <a:latin typeface="Cambria" pitchFamily="34" charset="0"/>
                <a:ea typeface="Cambria" pitchFamily="34" charset="-122"/>
                <a:cs typeface="Cambria" pitchFamily="34" charset="-120"/>
              </a:rPr>
              <a:t>The original National Theatre production</a:t>
            </a:r>
            <a:endParaRPr lang="en-US" sz="1600" dirty="0"/>
          </a:p>
        </p:txBody>
      </p:sp>
      <p:sp>
        <p:nvSpPr>
          <p:cNvPr id="15" name="Text 13"/>
          <p:cNvSpPr txBox="1"/>
          <p:nvPr/>
        </p:nvSpPr>
        <p:spPr>
          <a:xfrm>
            <a:off x="1645920" y="3630168"/>
            <a:ext cx="9784080" cy="914400"/>
          </a:xfrm>
          <a:prstGeom prst="rect">
            <a:avLst/>
          </a:prstGeom>
          <a:noFill/>
          <a:ln/>
        </p:spPr>
        <p:txBody>
          <a:bodyPr wrap="square" lIns="0" tIns="0" rIns="0" bIns="0" rtlCol="0" anchor="t"/>
          <a:lstStyle/>
          <a:p>
            <a:pPr marL="0" indent="0">
              <a:buNone/>
            </a:pPr>
            <a:r>
              <a:rPr lang="en-US" sz="1300" i="1" dirty="0">
                <a:solidFill>
                  <a:srgbClr val="222222"/>
                </a:solidFill>
                <a:latin typeface="Calibri" pitchFamily="34" charset="0"/>
                <a:ea typeface="Calibri" pitchFamily="34" charset="-122"/>
                <a:cs typeface="Calibri" pitchFamily="34" charset="-120"/>
              </a:rPr>
              <a:t>"In the original 2008 National Theatre production, the actors played on a bare, end-on stage with nothing to hide behind. As a director I want that same exposure here, so on "I'm in charge" I would tell the actor to…"</a:t>
            </a:r>
            <a:endParaRPr lang="en-US" sz="1300" dirty="0"/>
          </a:p>
        </p:txBody>
      </p:sp>
      <p:sp>
        <p:nvSpPr>
          <p:cNvPr id="16" name="Shape 14"/>
          <p:cNvSpPr/>
          <p:nvPr/>
        </p:nvSpPr>
        <p:spPr>
          <a:xfrm>
            <a:off x="548640" y="4745736"/>
            <a:ext cx="11064240" cy="1417320"/>
          </a:xfrm>
          <a:prstGeom prst="roundRect">
            <a:avLst>
              <a:gd name="adj" fmla="val 5161"/>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777240" y="5129784"/>
            <a:ext cx="640080" cy="640080"/>
          </a:xfrm>
          <a:prstGeom prst="ellipse">
            <a:avLst/>
          </a:prstGeom>
          <a:solidFill>
            <a:srgbClr val="6B3F69"/>
          </a:solidFill>
          <a:ln w="12700">
            <a:solidFill>
              <a:srgbClr val="6B3F69"/>
            </a:solidFill>
            <a:prstDash val="solid"/>
          </a:ln>
        </p:spPr>
        <p:txBody>
          <a:bodyPr/>
          <a:lstStyle/>
          <a:p>
            <a:endParaRPr lang="en-GB"/>
          </a:p>
        </p:txBody>
      </p:sp>
      <p:sp>
        <p:nvSpPr>
          <p:cNvPr id="18" name="Text 16"/>
          <p:cNvSpPr txBox="1"/>
          <p:nvPr/>
        </p:nvSpPr>
        <p:spPr>
          <a:xfrm>
            <a:off x="777240" y="5129784"/>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9" name="Text 17"/>
          <p:cNvSpPr txBox="1"/>
          <p:nvPr/>
        </p:nvSpPr>
        <p:spPr>
          <a:xfrm>
            <a:off x="1645920" y="4837176"/>
            <a:ext cx="9784080" cy="365760"/>
          </a:xfrm>
          <a:prstGeom prst="rect">
            <a:avLst/>
          </a:prstGeom>
          <a:noFill/>
          <a:ln/>
        </p:spPr>
        <p:txBody>
          <a:bodyPr wrap="square" lIns="0" tIns="0" rIns="0" bIns="0" rtlCol="0" anchor="t"/>
          <a:lstStyle/>
          <a:p>
            <a:pPr marL="0" indent="0">
              <a:buNone/>
            </a:pPr>
            <a:r>
              <a:rPr lang="en-US" sz="1600" b="1" dirty="0">
                <a:solidFill>
                  <a:srgbClr val="6B3F69"/>
                </a:solidFill>
                <a:latin typeface="Cambria" pitchFamily="34" charset="0"/>
                <a:ea typeface="Cambria" pitchFamily="34" charset="-122"/>
                <a:cs typeface="Cambria" pitchFamily="34" charset="-120"/>
              </a:rPr>
              <a:t>Kelly's themes and his time</a:t>
            </a:r>
            <a:endParaRPr lang="en-US" sz="1600" dirty="0"/>
          </a:p>
        </p:txBody>
      </p:sp>
      <p:sp>
        <p:nvSpPr>
          <p:cNvPr id="20" name="Text 18"/>
          <p:cNvSpPr txBox="1"/>
          <p:nvPr/>
        </p:nvSpPr>
        <p:spPr>
          <a:xfrm>
            <a:off x="1645920" y="5202936"/>
            <a:ext cx="9784080" cy="914400"/>
          </a:xfrm>
          <a:prstGeom prst="rect">
            <a:avLst/>
          </a:prstGeom>
          <a:noFill/>
          <a:ln/>
        </p:spPr>
        <p:txBody>
          <a:bodyPr wrap="square" lIns="0" tIns="0" rIns="0" bIns="0" rtlCol="0" anchor="t"/>
          <a:lstStyle/>
          <a:p>
            <a:pPr marL="0" indent="0">
              <a:buNone/>
            </a:pPr>
            <a:r>
              <a:rPr lang="en-US" sz="1300" i="1" dirty="0">
                <a:solidFill>
                  <a:srgbClr val="222222"/>
                </a:solidFill>
                <a:latin typeface="Calibri" pitchFamily="34" charset="0"/>
                <a:ea typeface="Calibri" pitchFamily="34" charset="-122"/>
                <a:cs typeface="Calibri" pitchFamily="34" charset="-120"/>
              </a:rPr>
              <a:t>"Kelly wrote DNA in 2007 for young people to perform, at a time of growing worry about youth violence and peer pressure. I perceive Jan as showing how the fear of getting caught keeps people silent, so on "Are we going to be in trouble" I would tell the actor to…"</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VOCAL SKILLS — I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I Do: Phil Is in Charge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VOCAL SKILLS — I do</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8732520" y="457200"/>
            <a:ext cx="548640" cy="548640"/>
          </a:xfrm>
          <a:prstGeom prst="ellipse">
            <a:avLst/>
          </a:prstGeom>
          <a:solidFill>
            <a:srgbClr val="2C4A6E"/>
          </a:solidFill>
          <a:ln w="12700">
            <a:solidFill>
              <a:srgbClr val="2C4A6E"/>
            </a:solidFill>
            <a:prstDash val="solid"/>
          </a:ln>
        </p:spPr>
        <p:txBody>
          <a:bodyPr/>
          <a:lstStyle/>
          <a:p>
            <a:endParaRPr lang="en-GB"/>
          </a:p>
        </p:txBody>
      </p:sp>
      <p:sp>
        <p:nvSpPr>
          <p:cNvPr id="9" name="Text 7"/>
          <p:cNvSpPr txBox="1"/>
          <p:nvPr/>
        </p:nvSpPr>
        <p:spPr>
          <a:xfrm>
            <a:off x="8732520" y="45720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V</a:t>
            </a:r>
            <a:endParaRPr lang="en-US" sz="1800" dirty="0"/>
          </a:p>
        </p:txBody>
      </p:sp>
      <p:sp>
        <p:nvSpPr>
          <p:cNvPr id="10" name="Shape 8"/>
          <p:cNvSpPr/>
          <p:nvPr/>
        </p:nvSpPr>
        <p:spPr>
          <a:xfrm>
            <a:off x="548640" y="1508760"/>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11" name="Shape 9"/>
          <p:cNvSpPr/>
          <p:nvPr/>
        </p:nvSpPr>
        <p:spPr>
          <a:xfrm>
            <a:off x="713232" y="1687068"/>
            <a:ext cx="512064" cy="512064"/>
          </a:xfrm>
          <a:prstGeom prst="ellipse">
            <a:avLst/>
          </a:prstGeom>
          <a:solidFill>
            <a:srgbClr val="C9A24B"/>
          </a:solidFill>
          <a:ln w="12700">
            <a:solidFill>
              <a:srgbClr val="C9A24B"/>
            </a:solidFill>
            <a:prstDash val="solid"/>
          </a:ln>
        </p:spPr>
        <p:txBody>
          <a:bodyPr/>
          <a:lstStyle/>
          <a:p>
            <a:endParaRPr lang="en-GB"/>
          </a:p>
        </p:txBody>
      </p:sp>
      <p:sp>
        <p:nvSpPr>
          <p:cNvPr id="12" name="Text 10"/>
          <p:cNvSpPr txBox="1"/>
          <p:nvPr/>
        </p:nvSpPr>
        <p:spPr>
          <a:xfrm>
            <a:off x="713232" y="1687068"/>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C</a:t>
            </a:r>
            <a:endParaRPr lang="en-US" sz="1600" dirty="0"/>
          </a:p>
        </p:txBody>
      </p:sp>
      <p:sp>
        <p:nvSpPr>
          <p:cNvPr id="13" name="Text 11"/>
          <p:cNvSpPr txBox="1"/>
          <p:nvPr/>
        </p:nvSpPr>
        <p:spPr>
          <a:xfrm>
            <a:off x="1417320" y="1508760"/>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As a director, I perceive Phil as a leader who controls the group through silence; for most of the play he barely speaks, so in this extract every word carries weight.</a:t>
            </a:r>
            <a:endParaRPr lang="en-US" sz="1300" dirty="0"/>
          </a:p>
        </p:txBody>
      </p:sp>
      <p:sp>
        <p:nvSpPr>
          <p:cNvPr id="14" name="Shape 12"/>
          <p:cNvSpPr/>
          <p:nvPr/>
        </p:nvSpPr>
        <p:spPr>
          <a:xfrm>
            <a:off x="548640" y="2487168"/>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15" name="Shape 13"/>
          <p:cNvSpPr/>
          <p:nvPr/>
        </p:nvSpPr>
        <p:spPr>
          <a:xfrm>
            <a:off x="713232" y="2665476"/>
            <a:ext cx="512064" cy="512064"/>
          </a:xfrm>
          <a:prstGeom prst="ellipse">
            <a:avLst/>
          </a:prstGeom>
          <a:solidFill>
            <a:srgbClr val="990011"/>
          </a:solidFill>
          <a:ln w="12700">
            <a:solidFill>
              <a:srgbClr val="990011"/>
            </a:solidFill>
            <a:prstDash val="solid"/>
          </a:ln>
        </p:spPr>
        <p:txBody>
          <a:bodyPr/>
          <a:lstStyle/>
          <a:p>
            <a:endParaRPr lang="en-GB"/>
          </a:p>
        </p:txBody>
      </p:sp>
      <p:sp>
        <p:nvSpPr>
          <p:cNvPr id="16" name="Text 14"/>
          <p:cNvSpPr txBox="1"/>
          <p:nvPr/>
        </p:nvSpPr>
        <p:spPr>
          <a:xfrm>
            <a:off x="713232" y="2665476"/>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I</a:t>
            </a:r>
            <a:endParaRPr lang="en-US" sz="1600" dirty="0"/>
          </a:p>
        </p:txBody>
      </p:sp>
      <p:sp>
        <p:nvSpPr>
          <p:cNvPr id="17" name="Text 15"/>
          <p:cNvSpPr txBox="1"/>
          <p:nvPr/>
        </p:nvSpPr>
        <p:spPr>
          <a:xfrm>
            <a:off x="1417320" y="2487168"/>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On the line "I'm in charge", I would tell the actor to use a low pitch, a level tone and a slow pace.</a:t>
            </a:r>
            <a:endParaRPr lang="en-US" sz="1300" dirty="0"/>
          </a:p>
        </p:txBody>
      </p:sp>
      <p:sp>
        <p:nvSpPr>
          <p:cNvPr id="18" name="Shape 16"/>
          <p:cNvSpPr/>
          <p:nvPr/>
        </p:nvSpPr>
        <p:spPr>
          <a:xfrm>
            <a:off x="548640" y="3465576"/>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19" name="Shape 17"/>
          <p:cNvSpPr/>
          <p:nvPr/>
        </p:nvSpPr>
        <p:spPr>
          <a:xfrm>
            <a:off x="713232" y="3643884"/>
            <a:ext cx="512064" cy="512064"/>
          </a:xfrm>
          <a:prstGeom prst="ellipse">
            <a:avLst/>
          </a:prstGeom>
          <a:solidFill>
            <a:srgbClr val="1F5C4E"/>
          </a:solidFill>
          <a:ln w="12700">
            <a:solidFill>
              <a:srgbClr val="1F5C4E"/>
            </a:solidFill>
            <a:prstDash val="solid"/>
          </a:ln>
        </p:spPr>
        <p:txBody>
          <a:bodyPr/>
          <a:lstStyle/>
          <a:p>
            <a:endParaRPr lang="en-GB"/>
          </a:p>
        </p:txBody>
      </p:sp>
      <p:sp>
        <p:nvSpPr>
          <p:cNvPr id="20" name="Text 18"/>
          <p:cNvSpPr txBox="1"/>
          <p:nvPr/>
        </p:nvSpPr>
        <p:spPr>
          <a:xfrm>
            <a:off x="713232" y="3643884"/>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D</a:t>
            </a:r>
            <a:endParaRPr lang="en-US" sz="1600" dirty="0"/>
          </a:p>
        </p:txBody>
      </p:sp>
      <p:sp>
        <p:nvSpPr>
          <p:cNvPr id="21" name="Text 19"/>
          <p:cNvSpPr txBox="1"/>
          <p:nvPr/>
        </p:nvSpPr>
        <p:spPr>
          <a:xfrm>
            <a:off x="1417320" y="3465576"/>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He says it quietly, never raising his volume, and leaves a two-second pause before "Everyone is happier". His pitch falls at the end of "What's more important: one person or everyone?", so it sounds like a statement, not a question.</a:t>
            </a:r>
            <a:endParaRPr lang="en-US" sz="1300" dirty="0"/>
          </a:p>
        </p:txBody>
      </p:sp>
      <p:sp>
        <p:nvSpPr>
          <p:cNvPr id="22" name="Shape 20"/>
          <p:cNvSpPr/>
          <p:nvPr/>
        </p:nvSpPr>
        <p:spPr>
          <a:xfrm>
            <a:off x="548640" y="4443984"/>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23" name="Shape 21"/>
          <p:cNvSpPr/>
          <p:nvPr/>
        </p:nvSpPr>
        <p:spPr>
          <a:xfrm>
            <a:off x="713232" y="4622292"/>
            <a:ext cx="512064" cy="512064"/>
          </a:xfrm>
          <a:prstGeom prst="ellipse">
            <a:avLst/>
          </a:prstGeom>
          <a:solidFill>
            <a:srgbClr val="2C4A6E"/>
          </a:solidFill>
          <a:ln w="12700">
            <a:solidFill>
              <a:srgbClr val="2C4A6E"/>
            </a:solidFill>
            <a:prstDash val="solid"/>
          </a:ln>
        </p:spPr>
        <p:txBody>
          <a:bodyPr/>
          <a:lstStyle/>
          <a:p>
            <a:endParaRPr lang="en-GB"/>
          </a:p>
        </p:txBody>
      </p:sp>
      <p:sp>
        <p:nvSpPr>
          <p:cNvPr id="24" name="Text 22"/>
          <p:cNvSpPr txBox="1"/>
          <p:nvPr/>
        </p:nvSpPr>
        <p:spPr>
          <a:xfrm>
            <a:off x="713232" y="4622292"/>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E</a:t>
            </a:r>
            <a:endParaRPr lang="en-US" sz="1600" dirty="0"/>
          </a:p>
        </p:txBody>
      </p:sp>
      <p:sp>
        <p:nvSpPr>
          <p:cNvPr id="25" name="Text 23"/>
          <p:cNvSpPr txBox="1"/>
          <p:nvPr/>
        </p:nvSpPr>
        <p:spPr>
          <a:xfrm>
            <a:off x="1417320" y="4443984"/>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This is effective because his calm, falling intonation shows the decision is already made, linking to the theme of power.</a:t>
            </a:r>
            <a:endParaRPr lang="en-US" sz="1300" dirty="0"/>
          </a:p>
        </p:txBody>
      </p:sp>
      <p:sp>
        <p:nvSpPr>
          <p:cNvPr id="26" name="Shape 24"/>
          <p:cNvSpPr/>
          <p:nvPr/>
        </p:nvSpPr>
        <p:spPr>
          <a:xfrm>
            <a:off x="548640" y="5422392"/>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27" name="Shape 25"/>
          <p:cNvSpPr/>
          <p:nvPr/>
        </p:nvSpPr>
        <p:spPr>
          <a:xfrm>
            <a:off x="713232" y="5600700"/>
            <a:ext cx="512064" cy="512064"/>
          </a:xfrm>
          <a:prstGeom prst="ellipse">
            <a:avLst/>
          </a:prstGeom>
          <a:solidFill>
            <a:srgbClr val="6B3F69"/>
          </a:solidFill>
          <a:ln w="12700">
            <a:solidFill>
              <a:srgbClr val="6B3F69"/>
            </a:solidFill>
            <a:prstDash val="solid"/>
          </a:ln>
        </p:spPr>
        <p:txBody>
          <a:bodyPr/>
          <a:lstStyle/>
          <a:p>
            <a:endParaRPr lang="en-GB"/>
          </a:p>
        </p:txBody>
      </p:sp>
      <p:sp>
        <p:nvSpPr>
          <p:cNvPr id="28" name="Text 26"/>
          <p:cNvSpPr txBox="1"/>
          <p:nvPr/>
        </p:nvSpPr>
        <p:spPr>
          <a:xfrm>
            <a:off x="713232" y="5600700"/>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R</a:t>
            </a:r>
            <a:endParaRPr lang="en-US" sz="1600" dirty="0"/>
          </a:p>
        </p:txBody>
      </p:sp>
      <p:sp>
        <p:nvSpPr>
          <p:cNvPr id="29" name="Text 27"/>
          <p:cNvSpPr txBox="1"/>
          <p:nvPr/>
        </p:nvSpPr>
        <p:spPr>
          <a:xfrm>
            <a:off x="1417320" y="5422392"/>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The audience realise there is no point arguing, and feel as trapped as Leah.</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VOCAL SKILLS — WE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We Do: Leah Is Desperate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VOCAL SKILLS — We do</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4 MIN</a:t>
            </a:r>
            <a:endParaRPr lang="en-US" sz="1400" dirty="0"/>
          </a:p>
        </p:txBody>
      </p:sp>
      <p:sp>
        <p:nvSpPr>
          <p:cNvPr id="8" name="Shape 6"/>
          <p:cNvSpPr/>
          <p:nvPr/>
        </p:nvSpPr>
        <p:spPr>
          <a:xfrm>
            <a:off x="548640" y="1600200"/>
            <a:ext cx="5486400" cy="4617720"/>
          </a:xfrm>
          <a:prstGeom prst="roundRect">
            <a:avLst>
              <a:gd name="adj" fmla="val 1584"/>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822960" y="1737360"/>
            <a:ext cx="4937760" cy="320040"/>
          </a:xfrm>
          <a:prstGeom prst="rect">
            <a:avLst/>
          </a:prstGeom>
          <a:noFill/>
          <a:ln/>
        </p:spPr>
        <p:txBody>
          <a:bodyPr wrap="square" lIns="0" tIns="0" rIns="0" bIns="0" rtlCol="0" anchor="t"/>
          <a:lstStyle/>
          <a:p>
            <a:pPr marL="0" indent="0">
              <a:buNone/>
            </a:pPr>
            <a:r>
              <a:rPr lang="en-US" sz="1300" b="1" kern="0" spc="100" dirty="0">
                <a:solidFill>
                  <a:srgbClr val="2C4A6E"/>
                </a:solidFill>
                <a:latin typeface="Calibri" pitchFamily="34" charset="0"/>
                <a:ea typeface="Calibri" pitchFamily="34" charset="-122"/>
                <a:cs typeface="Calibri" pitchFamily="34" charset="-120"/>
              </a:rPr>
              <a:t>QUESTIONS FOR THE CLASS</a:t>
            </a:r>
            <a:endParaRPr lang="en-US" sz="1300" dirty="0"/>
          </a:p>
        </p:txBody>
      </p:sp>
      <p:sp>
        <p:nvSpPr>
          <p:cNvPr id="10" name="Shape 8"/>
          <p:cNvSpPr/>
          <p:nvPr/>
        </p:nvSpPr>
        <p:spPr>
          <a:xfrm>
            <a:off x="822960" y="2240280"/>
            <a:ext cx="457200" cy="45720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224028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C</a:t>
            </a:r>
            <a:endParaRPr lang="en-US" sz="1400" dirty="0"/>
          </a:p>
        </p:txBody>
      </p:sp>
      <p:sp>
        <p:nvSpPr>
          <p:cNvPr id="12" name="Text 10"/>
          <p:cNvSpPr txBox="1"/>
          <p:nvPr/>
        </p:nvSpPr>
        <p:spPr>
          <a:xfrm>
            <a:off x="1417320" y="2148840"/>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How do you see Leah? What does she want most here?</a:t>
            </a:r>
            <a:endParaRPr lang="en-US" sz="1400" dirty="0"/>
          </a:p>
        </p:txBody>
      </p:sp>
      <p:sp>
        <p:nvSpPr>
          <p:cNvPr id="13" name="Shape 11"/>
          <p:cNvSpPr/>
          <p:nvPr/>
        </p:nvSpPr>
        <p:spPr>
          <a:xfrm>
            <a:off x="822960" y="3044952"/>
            <a:ext cx="457200" cy="457200"/>
          </a:xfrm>
          <a:prstGeom prst="ellipse">
            <a:avLst/>
          </a:prstGeom>
          <a:solidFill>
            <a:srgbClr val="990011"/>
          </a:solidFill>
          <a:ln w="12700">
            <a:solidFill>
              <a:srgbClr val="990011"/>
            </a:solidFill>
            <a:prstDash val="solid"/>
          </a:ln>
        </p:spPr>
        <p:txBody>
          <a:bodyPr/>
          <a:lstStyle/>
          <a:p>
            <a:endParaRPr lang="en-GB"/>
          </a:p>
        </p:txBody>
      </p:sp>
      <p:sp>
        <p:nvSpPr>
          <p:cNvPr id="14" name="Text 12"/>
          <p:cNvSpPr txBox="1"/>
          <p:nvPr/>
        </p:nvSpPr>
        <p:spPr>
          <a:xfrm>
            <a:off x="822960" y="3044952"/>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I</a:t>
            </a:r>
            <a:endParaRPr lang="en-US" sz="1400" dirty="0"/>
          </a:p>
        </p:txBody>
      </p:sp>
      <p:sp>
        <p:nvSpPr>
          <p:cNvPr id="15" name="Text 13"/>
          <p:cNvSpPr txBox="1"/>
          <p:nvPr/>
        </p:nvSpPr>
        <p:spPr>
          <a:xfrm>
            <a:off x="1417320" y="2953512"/>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Which line shows her desperation? Which vocal skills?</a:t>
            </a:r>
            <a:endParaRPr lang="en-US" sz="1400" dirty="0"/>
          </a:p>
        </p:txBody>
      </p:sp>
      <p:sp>
        <p:nvSpPr>
          <p:cNvPr id="16" name="Shape 14"/>
          <p:cNvSpPr/>
          <p:nvPr/>
        </p:nvSpPr>
        <p:spPr>
          <a:xfrm>
            <a:off x="822960" y="3849624"/>
            <a:ext cx="457200" cy="457200"/>
          </a:xfrm>
          <a:prstGeom prst="ellipse">
            <a:avLst/>
          </a:prstGeom>
          <a:solidFill>
            <a:srgbClr val="1F5C4E"/>
          </a:solidFill>
          <a:ln w="12700">
            <a:solidFill>
              <a:srgbClr val="1F5C4E"/>
            </a:solidFill>
            <a:prstDash val="solid"/>
          </a:ln>
        </p:spPr>
        <p:txBody>
          <a:bodyPr/>
          <a:lstStyle/>
          <a:p>
            <a:endParaRPr lang="en-GB"/>
          </a:p>
        </p:txBody>
      </p:sp>
      <p:sp>
        <p:nvSpPr>
          <p:cNvPr id="17" name="Text 15"/>
          <p:cNvSpPr txBox="1"/>
          <p:nvPr/>
        </p:nvSpPr>
        <p:spPr>
          <a:xfrm>
            <a:off x="822960" y="384962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D</a:t>
            </a:r>
            <a:endParaRPr lang="en-US" sz="1400" dirty="0"/>
          </a:p>
        </p:txBody>
      </p:sp>
      <p:sp>
        <p:nvSpPr>
          <p:cNvPr id="18" name="Text 16"/>
          <p:cNvSpPr txBox="1"/>
          <p:nvPr/>
        </p:nvSpPr>
        <p:spPr>
          <a:xfrm>
            <a:off x="1417320" y="3758184"/>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Exactly how: fast or slow, high or low, loud or quiet?</a:t>
            </a:r>
            <a:endParaRPr lang="en-US" sz="1400" dirty="0"/>
          </a:p>
        </p:txBody>
      </p:sp>
      <p:sp>
        <p:nvSpPr>
          <p:cNvPr id="19" name="Shape 17"/>
          <p:cNvSpPr/>
          <p:nvPr/>
        </p:nvSpPr>
        <p:spPr>
          <a:xfrm>
            <a:off x="822960" y="4654296"/>
            <a:ext cx="457200" cy="457200"/>
          </a:xfrm>
          <a:prstGeom prst="ellipse">
            <a:avLst/>
          </a:prstGeom>
          <a:solidFill>
            <a:srgbClr val="2C4A6E"/>
          </a:solidFill>
          <a:ln w="12700">
            <a:solidFill>
              <a:srgbClr val="2C4A6E"/>
            </a:solidFill>
            <a:prstDash val="solid"/>
          </a:ln>
        </p:spPr>
        <p:txBody>
          <a:bodyPr/>
          <a:lstStyle/>
          <a:p>
            <a:endParaRPr lang="en-GB"/>
          </a:p>
        </p:txBody>
      </p:sp>
      <p:sp>
        <p:nvSpPr>
          <p:cNvPr id="20" name="Text 18"/>
          <p:cNvSpPr txBox="1"/>
          <p:nvPr/>
        </p:nvSpPr>
        <p:spPr>
          <a:xfrm>
            <a:off x="822960" y="4654296"/>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E</a:t>
            </a:r>
            <a:endParaRPr lang="en-US" sz="1400" dirty="0"/>
          </a:p>
        </p:txBody>
      </p:sp>
      <p:sp>
        <p:nvSpPr>
          <p:cNvPr id="21" name="Text 19"/>
          <p:cNvSpPr txBox="1"/>
          <p:nvPr/>
        </p:nvSpPr>
        <p:spPr>
          <a:xfrm>
            <a:off x="1417320" y="4562856"/>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Which theme does this link to?</a:t>
            </a:r>
            <a:endParaRPr lang="en-US" sz="1400" dirty="0"/>
          </a:p>
        </p:txBody>
      </p:sp>
      <p:sp>
        <p:nvSpPr>
          <p:cNvPr id="22" name="Shape 20"/>
          <p:cNvSpPr/>
          <p:nvPr/>
        </p:nvSpPr>
        <p:spPr>
          <a:xfrm>
            <a:off x="822960" y="5458968"/>
            <a:ext cx="457200" cy="457200"/>
          </a:xfrm>
          <a:prstGeom prst="ellipse">
            <a:avLst/>
          </a:prstGeom>
          <a:solidFill>
            <a:srgbClr val="6B3F69"/>
          </a:solidFill>
          <a:ln w="12700">
            <a:solidFill>
              <a:srgbClr val="6B3F69"/>
            </a:solidFill>
            <a:prstDash val="solid"/>
          </a:ln>
        </p:spPr>
        <p:txBody>
          <a:bodyPr/>
          <a:lstStyle/>
          <a:p>
            <a:endParaRPr lang="en-GB"/>
          </a:p>
        </p:txBody>
      </p:sp>
      <p:sp>
        <p:nvSpPr>
          <p:cNvPr id="23" name="Text 21"/>
          <p:cNvSpPr txBox="1"/>
          <p:nvPr/>
        </p:nvSpPr>
        <p:spPr>
          <a:xfrm>
            <a:off x="822960" y="54589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R</a:t>
            </a:r>
            <a:endParaRPr lang="en-US" sz="1400" dirty="0"/>
          </a:p>
        </p:txBody>
      </p:sp>
      <p:sp>
        <p:nvSpPr>
          <p:cNvPr id="24" name="Text 22"/>
          <p:cNvSpPr txBox="1"/>
          <p:nvPr/>
        </p:nvSpPr>
        <p:spPr>
          <a:xfrm>
            <a:off x="1417320" y="5367528"/>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What should the audience feel about Leah?</a:t>
            </a:r>
            <a:endParaRPr lang="en-US" sz="1400" dirty="0"/>
          </a:p>
        </p:txBody>
      </p:sp>
      <p:sp>
        <p:nvSpPr>
          <p:cNvPr id="25" name="Shape 23"/>
          <p:cNvSpPr/>
          <p:nvPr/>
        </p:nvSpPr>
        <p:spPr>
          <a:xfrm>
            <a:off x="6217920" y="1600200"/>
            <a:ext cx="5394960" cy="4617720"/>
          </a:xfrm>
          <a:prstGeom prst="roundRect">
            <a:avLst>
              <a:gd name="adj" fmla="val 1584"/>
            </a:avLst>
          </a:prstGeom>
          <a:solidFill>
            <a:srgbClr val="FFFFFF"/>
          </a:solidFill>
          <a:ln w="19050">
            <a:solidFill>
              <a:srgbClr val="2C4A6E"/>
            </a:solidFill>
            <a:prstDash val="solid"/>
          </a:ln>
        </p:spPr>
        <p:txBody>
          <a:bodyPr/>
          <a:lstStyle/>
          <a:p>
            <a:endParaRPr lang="en-GB"/>
          </a:p>
        </p:txBody>
      </p:sp>
      <p:sp>
        <p:nvSpPr>
          <p:cNvPr id="26" name="Text 24"/>
          <p:cNvSpPr txBox="1"/>
          <p:nvPr/>
        </p:nvSpPr>
        <p:spPr>
          <a:xfrm>
            <a:off x="6492240" y="1737360"/>
            <a:ext cx="4846320" cy="320040"/>
          </a:xfrm>
          <a:prstGeom prst="rect">
            <a:avLst/>
          </a:prstGeom>
          <a:noFill/>
          <a:ln/>
        </p:spPr>
        <p:txBody>
          <a:bodyPr wrap="square" lIns="0" tIns="0" rIns="0" bIns="0" rtlCol="0" anchor="t"/>
          <a:lstStyle/>
          <a:p>
            <a:pPr marL="0" indent="0">
              <a:buNone/>
            </a:pPr>
            <a:r>
              <a:rPr lang="en-US" sz="1300" b="1" kern="0" spc="100" dirty="0">
                <a:solidFill>
                  <a:srgbClr val="2C4A6E"/>
                </a:solidFill>
                <a:latin typeface="Calibri" pitchFamily="34" charset="0"/>
                <a:ea typeface="Calibri" pitchFamily="34" charset="-122"/>
                <a:cs typeface="Calibri" pitchFamily="34" charset="-120"/>
              </a:rPr>
              <a:t>OUR I AND D</a:t>
            </a:r>
            <a:endParaRPr lang="en-US" sz="1300" dirty="0"/>
          </a:p>
        </p:txBody>
      </p:sp>
      <p:sp>
        <p:nvSpPr>
          <p:cNvPr id="27" name="Text 25"/>
          <p:cNvSpPr txBox="1"/>
          <p:nvPr/>
        </p:nvSpPr>
        <p:spPr>
          <a:xfrm>
            <a:off x="6492240" y="2194560"/>
            <a:ext cx="4846320" cy="1554480"/>
          </a:xfrm>
          <a:prstGeom prst="rect">
            <a:avLst/>
          </a:prstGeom>
          <a:noFill/>
          <a:ln/>
        </p:spPr>
        <p:txBody>
          <a:bodyPr wrap="square" lIns="0" tIns="0" rIns="0" bIns="0" rtlCol="0" anchor="t"/>
          <a:lstStyle/>
          <a:p>
            <a:pPr marL="0" indent="0">
              <a:buNone/>
            </a:pPr>
            <a:r>
              <a:rPr lang="en-US" sz="1600" dirty="0">
                <a:solidFill>
                  <a:srgbClr val="222222"/>
                </a:solidFill>
                <a:latin typeface="Cambria" pitchFamily="34" charset="0"/>
                <a:ea typeface="Cambria" pitchFamily="34" charset="-122"/>
                <a:cs typeface="Cambria" pitchFamily="34" charset="-120"/>
              </a:rPr>
              <a:t>On the line "______", I would tell the actor to use ______ (pace / pitch / volume / tone), so that ______.</a:t>
            </a:r>
            <a:endParaRPr lang="en-US" sz="1600" dirty="0"/>
          </a:p>
        </p:txBody>
      </p:sp>
      <p:sp>
        <p:nvSpPr>
          <p:cNvPr id="28" name="Text 26"/>
          <p:cNvSpPr txBox="1"/>
          <p:nvPr/>
        </p:nvSpPr>
        <p:spPr>
          <a:xfrm>
            <a:off x="6492240" y="3840480"/>
            <a:ext cx="4846320" cy="365760"/>
          </a:xfrm>
          <a:prstGeom prst="rect">
            <a:avLst/>
          </a:prstGeom>
          <a:noFill/>
          <a:ln/>
        </p:spPr>
        <p:txBody>
          <a:bodyPr wrap="square" lIns="0" tIns="0" rIns="0" bIns="0" rtlCol="0" anchor="t"/>
          <a:lstStyle/>
          <a:p>
            <a:pPr marL="0" indent="0">
              <a:buNone/>
            </a:pPr>
            <a:r>
              <a:rPr lang="en-US" sz="1300" b="1" dirty="0">
                <a:solidFill>
                  <a:srgbClr val="5A5A5A"/>
                </a:solidFill>
                <a:latin typeface="Calibri" pitchFamily="34" charset="0"/>
                <a:ea typeface="Calibri" pitchFamily="34" charset="-122"/>
                <a:cs typeface="Calibri" pitchFamily="34" charset="-120"/>
              </a:rPr>
              <a:t>Class version (all five letters):</a:t>
            </a:r>
            <a:endParaRPr lang="en-US" sz="1300" dirty="0"/>
          </a:p>
        </p:txBody>
      </p:sp>
      <p:sp>
        <p:nvSpPr>
          <p:cNvPr id="29" name="Shape 27"/>
          <p:cNvSpPr/>
          <p:nvPr/>
        </p:nvSpPr>
        <p:spPr>
          <a:xfrm>
            <a:off x="6492240" y="4480560"/>
            <a:ext cx="4846320" cy="0"/>
          </a:xfrm>
          <a:prstGeom prst="line">
            <a:avLst/>
          </a:prstGeom>
          <a:noFill/>
          <a:ln w="12700">
            <a:solidFill>
              <a:srgbClr val="DDD9D2"/>
            </a:solidFill>
            <a:prstDash val="solid"/>
          </a:ln>
        </p:spPr>
        <p:txBody>
          <a:bodyPr/>
          <a:lstStyle/>
          <a:p>
            <a:endParaRPr lang="en-GB"/>
          </a:p>
        </p:txBody>
      </p:sp>
      <p:sp>
        <p:nvSpPr>
          <p:cNvPr id="30" name="Shape 28"/>
          <p:cNvSpPr/>
          <p:nvPr/>
        </p:nvSpPr>
        <p:spPr>
          <a:xfrm>
            <a:off x="6492240" y="4892040"/>
            <a:ext cx="4846320" cy="0"/>
          </a:xfrm>
          <a:prstGeom prst="line">
            <a:avLst/>
          </a:prstGeom>
          <a:noFill/>
          <a:ln w="12700">
            <a:solidFill>
              <a:srgbClr val="DDD9D2"/>
            </a:solidFill>
            <a:prstDash val="solid"/>
          </a:ln>
        </p:spPr>
        <p:txBody>
          <a:bodyPr/>
          <a:lstStyle/>
          <a:p>
            <a:endParaRPr lang="en-GB"/>
          </a:p>
        </p:txBody>
      </p:sp>
      <p:sp>
        <p:nvSpPr>
          <p:cNvPr id="31" name="Shape 29"/>
          <p:cNvSpPr/>
          <p:nvPr/>
        </p:nvSpPr>
        <p:spPr>
          <a:xfrm>
            <a:off x="6492240" y="5303520"/>
            <a:ext cx="4846320" cy="0"/>
          </a:xfrm>
          <a:prstGeom prst="line">
            <a:avLst/>
          </a:prstGeom>
          <a:noFill/>
          <a:ln w="12700">
            <a:solidFill>
              <a:srgbClr val="DDD9D2"/>
            </a:solidFill>
            <a:prstDash val="solid"/>
          </a:ln>
        </p:spPr>
        <p:txBody>
          <a:bodyPr/>
          <a:lstStyle/>
          <a:p>
            <a:endParaRPr lang="en-GB"/>
          </a:p>
        </p:txBody>
      </p:sp>
      <p:sp>
        <p:nvSpPr>
          <p:cNvPr id="32" name="Shape 30"/>
          <p:cNvSpPr/>
          <p:nvPr/>
        </p:nvSpPr>
        <p:spPr>
          <a:xfrm>
            <a:off x="6492240" y="5715000"/>
            <a:ext cx="4846320" cy="0"/>
          </a:xfrm>
          <a:prstGeom prst="line">
            <a:avLst/>
          </a:prstGeom>
          <a:noFill/>
          <a:ln w="12700">
            <a:solidFill>
              <a:srgbClr val="DDD9D2"/>
            </a:solidFill>
            <a:prstDash val="solid"/>
          </a:ln>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VOCAL SKILLS — YOU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You Do: Your Character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VOCAL SKILLS — You do</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6 MIN</a:t>
            </a:r>
            <a:endParaRPr lang="en-US" sz="1400" dirty="0"/>
          </a:p>
        </p:txBody>
      </p:sp>
      <p:sp>
        <p:nvSpPr>
          <p:cNvPr id="8" name="Text 6"/>
          <p:cNvSpPr txBox="1"/>
          <p:nvPr/>
        </p:nvSpPr>
        <p:spPr>
          <a:xfrm>
            <a:off x="548640" y="1371600"/>
            <a:ext cx="11064240" cy="411480"/>
          </a:xfrm>
          <a:prstGeom prst="rect">
            <a:avLst/>
          </a:prstGeom>
          <a:noFill/>
          <a:ln/>
        </p:spPr>
        <p:txBody>
          <a:bodyPr wrap="square" lIns="0" tIns="0" rIns="0" bIns="0" rtlCol="0" anchor="t"/>
          <a:lstStyle/>
          <a:p>
            <a:pPr marL="0" indent="0">
              <a:buNone/>
            </a:pPr>
            <a:r>
              <a:rPr lang="en-US" sz="1450" i="1" dirty="0">
                <a:solidFill>
                  <a:srgbClr val="5A5A5A"/>
                </a:solidFill>
                <a:latin typeface="Calibri" pitchFamily="34" charset="0"/>
                <a:ea typeface="Calibri" pitchFamily="34" charset="-122"/>
                <a:cs typeface="Calibri" pitchFamily="34" charset="-120"/>
              </a:rPr>
              <a:t>Lou is unsure · Brian is excited · Jan is worried. Write a full CIDER paragraph in your booklet.</a:t>
            </a:r>
            <a:endParaRPr lang="en-US" sz="1450" dirty="0"/>
          </a:p>
        </p:txBody>
      </p:sp>
      <p:sp>
        <p:nvSpPr>
          <p:cNvPr id="9" name="Shape 7"/>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txBody>
          <a:bodyPr/>
          <a:lstStyle/>
          <a:p>
            <a:endParaRPr lang="en-GB"/>
          </a:p>
        </p:txBody>
      </p:sp>
      <p:sp>
        <p:nvSpPr>
          <p:cNvPr id="10" name="Shape 8"/>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txBody>
          <a:bodyPr/>
          <a:lstStyle/>
          <a:p>
            <a:endParaRPr lang="en-GB"/>
          </a:p>
        </p:txBody>
      </p:sp>
      <p:sp>
        <p:nvSpPr>
          <p:cNvPr id="11" name="Text 9"/>
          <p:cNvSpPr txBox="1"/>
          <p:nvPr/>
        </p:nvSpPr>
        <p:spPr>
          <a:xfrm>
            <a:off x="7772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2" name="Text 10"/>
          <p:cNvSpPr txBox="1"/>
          <p:nvPr/>
        </p:nvSpPr>
        <p:spPr>
          <a:xfrm>
            <a:off x="777240" y="2606040"/>
            <a:ext cx="4389120" cy="1097280"/>
          </a:xfrm>
          <a:prstGeom prst="rect">
            <a:avLst/>
          </a:prstGeom>
          <a:noFill/>
          <a:ln/>
        </p:spPr>
        <p:txBody>
          <a:bodyPr wrap="square" lIns="0" tIns="0" rIns="0" bIns="0" rtlCol="0" anchor="t"/>
          <a:lstStyle/>
          <a:p>
            <a:pPr marL="0" indent="0">
              <a:buNone/>
            </a:pPr>
            <a:r>
              <a:rPr lang="en-US" sz="1400" dirty="0">
                <a:solidFill>
                  <a:srgbClr val="222222"/>
                </a:solidFill>
                <a:latin typeface="Calibri" pitchFamily="34" charset="0"/>
                <a:ea typeface="Calibri" pitchFamily="34" charset="-122"/>
                <a:cs typeface="Calibri" pitchFamily="34" charset="-120"/>
              </a:rPr>
              <a:t>"On the line '______', I would tell the actor to use ______ (pace / pitch / volume / tone), so that ______."</a:t>
            </a:r>
            <a:endParaRPr lang="en-US" sz="1400" dirty="0"/>
          </a:p>
        </p:txBody>
      </p:sp>
      <p:sp>
        <p:nvSpPr>
          <p:cNvPr id="13" name="Text 11"/>
          <p:cNvSpPr txBox="1"/>
          <p:nvPr/>
        </p:nvSpPr>
        <p:spPr>
          <a:xfrm>
            <a:off x="777240" y="3749040"/>
            <a:ext cx="4389120" cy="1280160"/>
          </a:xfrm>
          <a:prstGeom prst="rect">
            <a:avLst/>
          </a:prstGeom>
          <a:noFill/>
          <a:ln/>
        </p:spPr>
        <p:txBody>
          <a:bodyPr wrap="square" lIns="0" tIns="0" rIns="0" bIns="0" rtlCol="0" anchor="t"/>
          <a:lstStyle/>
          <a:p>
            <a:pPr marL="0" indent="0">
              <a:buNone/>
            </a:pPr>
            <a:r>
              <a:rPr lang="en-US" sz="1200" dirty="0">
                <a:solidFill>
                  <a:srgbClr val="5A5A5A"/>
                </a:solidFill>
                <a:latin typeface="Calibri" pitchFamily="34" charset="0"/>
                <a:ea typeface="Calibri" pitchFamily="34" charset="-122"/>
                <a:cs typeface="Calibri" pitchFamily="34" charset="-120"/>
              </a:rPr>
              <a:t>Vocal: pitch · pace · pause · volume · tone · emphasis · intonation</a:t>
            </a:r>
            <a:endParaRPr lang="en-US" sz="1200" dirty="0"/>
          </a:p>
        </p:txBody>
      </p:sp>
      <p:sp>
        <p:nvSpPr>
          <p:cNvPr id="14" name="Shape 12"/>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5" name="Shape 13"/>
          <p:cNvSpPr/>
          <p:nvPr/>
        </p:nvSpPr>
        <p:spPr>
          <a:xfrm>
            <a:off x="5806440" y="2057400"/>
            <a:ext cx="1463040" cy="411480"/>
          </a:xfrm>
          <a:prstGeom prst="roundRect">
            <a:avLst>
              <a:gd name="adj" fmla="val 48889"/>
            </a:avLst>
          </a:prstGeom>
          <a:solidFill>
            <a:srgbClr val="2C4A6E"/>
          </a:solidFill>
          <a:ln w="12700">
            <a:solidFill>
              <a:srgbClr val="2C4A6E"/>
            </a:solidFill>
            <a:prstDash val="solid"/>
          </a:ln>
        </p:spPr>
        <p:txBody>
          <a:bodyPr/>
          <a:lstStyle/>
          <a:p>
            <a:endParaRPr lang="en-GB"/>
          </a:p>
        </p:txBody>
      </p:sp>
      <p:sp>
        <p:nvSpPr>
          <p:cNvPr id="16" name="Text 14"/>
          <p:cNvSpPr txBox="1"/>
          <p:nvPr/>
        </p:nvSpPr>
        <p:spPr>
          <a:xfrm>
            <a:off x="58064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7" name="Text 15"/>
          <p:cNvSpPr txBox="1"/>
          <p:nvPr/>
        </p:nvSpPr>
        <p:spPr>
          <a:xfrm>
            <a:off x="58064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A full CIDER paragraph with a quote in I and two named vocal skills in D.</a:t>
            </a:r>
            <a:endParaRPr lang="en-US" sz="1550" dirty="0"/>
          </a:p>
        </p:txBody>
      </p:sp>
      <p:sp>
        <p:nvSpPr>
          <p:cNvPr id="18" name="Shape 16"/>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9" name="Shape 17"/>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txBody>
          <a:bodyPr/>
          <a:lstStyle/>
          <a:p>
            <a:endParaRPr lang="en-GB"/>
          </a:p>
        </p:txBody>
      </p:sp>
      <p:sp>
        <p:nvSpPr>
          <p:cNvPr id="20" name="Text 18"/>
          <p:cNvSpPr txBox="1"/>
          <p:nvPr/>
        </p:nvSpPr>
        <p:spPr>
          <a:xfrm>
            <a:off x="90068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1" name="Text 19"/>
          <p:cNvSpPr txBox="1"/>
          <p:nvPr/>
        </p:nvSpPr>
        <p:spPr>
          <a:xfrm>
            <a:off x="90068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Open C with one of the three Stretch links (another point in the play, the original production, or Kelly's themes), and make E a new theme.</a:t>
            </a:r>
            <a:endParaRPr lang="en-US" sz="1550" dirty="0"/>
          </a:p>
        </p:txBody>
      </p:sp>
      <p:sp>
        <p:nvSpPr>
          <p:cNvPr id="22" name="Shape 20"/>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txBody>
          <a:bodyPr/>
          <a:lstStyle/>
          <a:p>
            <a:endParaRPr lang="en-GB"/>
          </a:p>
        </p:txBody>
      </p:sp>
      <p:sp>
        <p:nvSpPr>
          <p:cNvPr id="23" name="Text 21"/>
          <p:cNvSpPr txBox="1"/>
          <p:nvPr/>
        </p:nvSpPr>
        <p:spPr>
          <a:xfrm>
            <a:off x="822960" y="5303520"/>
            <a:ext cx="2194560" cy="960120"/>
          </a:xfrm>
          <a:prstGeom prst="rect">
            <a:avLst/>
          </a:prstGeom>
          <a:noFill/>
          <a:ln/>
        </p:spPr>
        <p:txBody>
          <a:bodyPr wrap="square" lIns="0" tIns="0" rIns="0" bIns="0" rtlCol="0" anchor="ctr"/>
          <a:lstStyle/>
          <a:p>
            <a:pPr marL="0" indent="0">
              <a:buNone/>
            </a:pPr>
            <a:r>
              <a:rPr lang="en-US" sz="1300" b="1" kern="0" spc="10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4" name="Shape 22"/>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5" name="Text 23"/>
          <p:cNvSpPr txBox="1"/>
          <p:nvPr/>
        </p:nvSpPr>
        <p:spPr>
          <a:xfrm>
            <a:off x="347472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quote in I</a:t>
            </a:r>
            <a:endParaRPr lang="en-US" sz="1350" dirty="0"/>
          </a:p>
        </p:txBody>
      </p:sp>
      <p:sp>
        <p:nvSpPr>
          <p:cNvPr id="26" name="Shape 24"/>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7" name="Text 25"/>
          <p:cNvSpPr txBox="1"/>
          <p:nvPr/>
        </p:nvSpPr>
        <p:spPr>
          <a:xfrm>
            <a:off x="630936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Two named vocal skills</a:t>
            </a:r>
            <a:endParaRPr lang="en-US" sz="1350" dirty="0"/>
          </a:p>
        </p:txBody>
      </p:sp>
      <p:sp>
        <p:nvSpPr>
          <p:cNvPr id="28" name="Shape 26"/>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9" name="Text 27"/>
          <p:cNvSpPr txBox="1"/>
          <p:nvPr/>
        </p:nvSpPr>
        <p:spPr>
          <a:xfrm>
            <a:off x="914400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"I would tell the actor to…"</a:t>
            </a:r>
            <a:endParaRPr lang="en-US" sz="13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Vocal skills: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VOCAL SKILLS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IDENTIFY uses a quote AND a director's vocal vocab?</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"Leah would talk fast."</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"On the line 'Phil, what are you doing?', I would tell the actor to use a high pitch and a fast pace."</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would use my voice to show she is upset."</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"Leah's voice would be desperate."</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Vocal skills: Quick Check: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VOCAL SKILLS —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Which IDENTIFY uses a quote AND a director's vocal vocab?</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txBody>
          <a:bodyPr/>
          <a:lstStyle/>
          <a:p>
            <a:endParaRPr lang="en-GB"/>
          </a:p>
        </p:txBody>
      </p:sp>
      <p:sp>
        <p:nvSpPr>
          <p:cNvPr id="9" name="Text 7"/>
          <p:cNvSpPr txBox="1"/>
          <p:nvPr/>
        </p:nvSpPr>
        <p:spPr>
          <a:xfrm>
            <a:off x="822960" y="274320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"Leah would talk fast."</a:t>
            </a:r>
            <a:endParaRPr lang="en-US" sz="1500" dirty="0"/>
          </a:p>
        </p:txBody>
      </p:sp>
      <p:sp>
        <p:nvSpPr>
          <p:cNvPr id="11" name="Shape 9"/>
          <p:cNvSpPr/>
          <p:nvPr/>
        </p:nvSpPr>
        <p:spPr>
          <a:xfrm>
            <a:off x="6172200" y="2377440"/>
            <a:ext cx="5440680" cy="1325880"/>
          </a:xfrm>
          <a:prstGeom prst="roundRect">
            <a:avLst>
              <a:gd name="adj" fmla="val 5517"/>
            </a:avLst>
          </a:prstGeom>
          <a:solidFill>
            <a:srgbClr val="3A3423"/>
          </a:solidFill>
          <a:ln w="38100">
            <a:solidFill>
              <a:srgbClr val="C9A24B"/>
            </a:solidFill>
            <a:prstDash val="solid"/>
          </a:ln>
        </p:spPr>
        <p:txBody>
          <a:bodyPr/>
          <a:lstStyle/>
          <a:p>
            <a:endParaRPr lang="en-GB"/>
          </a:p>
        </p:txBody>
      </p:sp>
      <p:sp>
        <p:nvSpPr>
          <p:cNvPr id="12" name="Shape 10"/>
          <p:cNvSpPr/>
          <p:nvPr/>
        </p:nvSpPr>
        <p:spPr>
          <a:xfrm>
            <a:off x="6446520" y="2743200"/>
            <a:ext cx="594360" cy="594360"/>
          </a:xfrm>
          <a:prstGeom prst="ellipse">
            <a:avLst/>
          </a:prstGeom>
          <a:solidFill>
            <a:srgbClr val="C9A24B"/>
          </a:solidFill>
          <a:ln w="12700">
            <a:solidFill>
              <a:srgbClr val="C9A24B"/>
            </a:solidFill>
            <a:prstDash val="solid"/>
          </a:ln>
        </p:spPr>
        <p:txBody>
          <a:bodyPr/>
          <a:lstStyle/>
          <a:p>
            <a:endParaRPr lang="en-GB"/>
          </a:p>
        </p:txBody>
      </p:sp>
      <p:sp>
        <p:nvSpPr>
          <p:cNvPr id="13" name="Text 11"/>
          <p:cNvSpPr txBox="1"/>
          <p:nvPr/>
        </p:nvSpPr>
        <p:spPr>
          <a:xfrm>
            <a:off x="6446520" y="2743200"/>
            <a:ext cx="594360" cy="594360"/>
          </a:xfrm>
          <a:prstGeom prst="rect">
            <a:avLst/>
          </a:prstGeom>
          <a:noFill/>
          <a:ln/>
        </p:spPr>
        <p:txBody>
          <a:bodyPr wrap="square" lIns="0" tIns="0" rIns="0" bIns="0" rtlCol="0" anchor="ctr"/>
          <a:lstStyle/>
          <a:p>
            <a:pPr marL="0" indent="0" algn="ctr">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"On the line 'Phil, what are you doing?', I would tell the actor to use a high pitch and a fast pace."</a:t>
            </a:r>
            <a:endParaRPr lang="en-US" sz="1500" dirty="0"/>
          </a:p>
        </p:txBody>
      </p:sp>
      <p:sp>
        <p:nvSpPr>
          <p:cNvPr id="15" name="Shape 13"/>
          <p:cNvSpPr/>
          <p:nvPr/>
        </p:nvSpPr>
        <p:spPr>
          <a:xfrm>
            <a:off x="548640" y="384048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16" name="Shape 14"/>
          <p:cNvSpPr/>
          <p:nvPr/>
        </p:nvSpPr>
        <p:spPr>
          <a:xfrm>
            <a:off x="822960" y="4206240"/>
            <a:ext cx="594360" cy="594360"/>
          </a:xfrm>
          <a:prstGeom prst="ellipse">
            <a:avLst/>
          </a:prstGeom>
          <a:solidFill>
            <a:srgbClr val="5A5A5A"/>
          </a:solidFill>
          <a:ln w="12700">
            <a:solidFill>
              <a:srgbClr val="5A5A5A"/>
            </a:solidFill>
            <a:prstDash val="solid"/>
          </a:ln>
        </p:spPr>
        <p:txBody>
          <a:bodyPr/>
          <a:lstStyle/>
          <a:p>
            <a:endParaRPr lang="en-GB"/>
          </a:p>
        </p:txBody>
      </p:sp>
      <p:sp>
        <p:nvSpPr>
          <p:cNvPr id="17" name="Text 15"/>
          <p:cNvSpPr txBox="1"/>
          <p:nvPr/>
        </p:nvSpPr>
        <p:spPr>
          <a:xfrm>
            <a:off x="822960" y="420624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C</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"I would use my voice to show she is upset."</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txBody>
          <a:bodyPr/>
          <a:lstStyle/>
          <a:p>
            <a:endParaRPr lang="en-GB"/>
          </a:p>
        </p:txBody>
      </p:sp>
      <p:sp>
        <p:nvSpPr>
          <p:cNvPr id="21" name="Text 19"/>
          <p:cNvSpPr txBox="1"/>
          <p:nvPr/>
        </p:nvSpPr>
        <p:spPr>
          <a:xfrm>
            <a:off x="6446520" y="420624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"Leah's voice would be desperate."</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txBody>
          <a:bodyPr/>
          <a:lstStyle/>
          <a:p>
            <a:endParaRPr lang="en-GB"/>
          </a:p>
        </p:txBody>
      </p:sp>
      <p:sp>
        <p:nvSpPr>
          <p:cNvPr id="24" name="Text 22"/>
          <p:cNvSpPr txBox="1"/>
          <p:nvPr/>
        </p:nvSpPr>
        <p:spPr>
          <a:xfrm>
            <a:off x="822960" y="5440680"/>
            <a:ext cx="10515600" cy="868680"/>
          </a:xfrm>
          <a:prstGeom prst="rect">
            <a:avLst/>
          </a:prstGeom>
          <a:noFill/>
          <a:ln/>
        </p:spPr>
        <p:txBody>
          <a:bodyPr wrap="square" lIns="0" tIns="0" rIns="0" bIns="0" rtlCol="0" anchor="ctr"/>
          <a:lstStyle/>
          <a:p>
            <a:pPr marL="0" indent="0">
              <a:buNone/>
            </a:pPr>
            <a:r>
              <a:rPr lang="en-US" sz="1500" b="1" dirty="0">
                <a:solidFill>
                  <a:srgbClr val="2B2B2B"/>
                </a:solidFill>
                <a:latin typeface="Calibri" pitchFamily="34" charset="0"/>
                <a:ea typeface="Calibri" pitchFamily="34" charset="-122"/>
                <a:cs typeface="Calibri" pitchFamily="34" charset="-120"/>
              </a:rPr>
              <a:t>Answer: B.  </a:t>
            </a:r>
            <a:r>
              <a:rPr lang="en-US" sz="1500" dirty="0">
                <a:solidFill>
                  <a:srgbClr val="2B2B2B"/>
                </a:solidFill>
                <a:latin typeface="Calibri" pitchFamily="34" charset="0"/>
                <a:ea typeface="Calibri" pitchFamily="34" charset="-122"/>
                <a:cs typeface="Calibri" pitchFamily="34" charset="-120"/>
              </a:rPr>
              <a:t>Quote, "I would tell the actor to", and two named vocal skills. A and D have no quote or vocab; C is written as the actor.</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PHYSICAL SKILLS — I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I Do: Phil Is in Charge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PHYSICAL SKILLS — I do</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8732520" y="457200"/>
            <a:ext cx="548640" cy="548640"/>
          </a:xfrm>
          <a:prstGeom prst="ellipse">
            <a:avLst/>
          </a:prstGeom>
          <a:solidFill>
            <a:srgbClr val="1F5C4E"/>
          </a:solidFill>
          <a:ln w="12700">
            <a:solidFill>
              <a:srgbClr val="1F5C4E"/>
            </a:solidFill>
            <a:prstDash val="solid"/>
          </a:ln>
        </p:spPr>
        <p:txBody>
          <a:bodyPr/>
          <a:lstStyle/>
          <a:p>
            <a:endParaRPr lang="en-GB"/>
          </a:p>
        </p:txBody>
      </p:sp>
      <p:sp>
        <p:nvSpPr>
          <p:cNvPr id="9" name="Text 7"/>
          <p:cNvSpPr txBox="1"/>
          <p:nvPr/>
        </p:nvSpPr>
        <p:spPr>
          <a:xfrm>
            <a:off x="8732520" y="45720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P</a:t>
            </a:r>
            <a:endParaRPr lang="en-US" sz="1800" dirty="0"/>
          </a:p>
        </p:txBody>
      </p:sp>
      <p:sp>
        <p:nvSpPr>
          <p:cNvPr id="10" name="Shape 8"/>
          <p:cNvSpPr/>
          <p:nvPr/>
        </p:nvSpPr>
        <p:spPr>
          <a:xfrm>
            <a:off x="548640" y="1508760"/>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11" name="Shape 9"/>
          <p:cNvSpPr/>
          <p:nvPr/>
        </p:nvSpPr>
        <p:spPr>
          <a:xfrm>
            <a:off x="713232" y="1687068"/>
            <a:ext cx="512064" cy="512064"/>
          </a:xfrm>
          <a:prstGeom prst="ellipse">
            <a:avLst/>
          </a:prstGeom>
          <a:solidFill>
            <a:srgbClr val="C9A24B"/>
          </a:solidFill>
          <a:ln w="12700">
            <a:solidFill>
              <a:srgbClr val="C9A24B"/>
            </a:solidFill>
            <a:prstDash val="solid"/>
          </a:ln>
        </p:spPr>
        <p:txBody>
          <a:bodyPr/>
          <a:lstStyle/>
          <a:p>
            <a:endParaRPr lang="en-GB"/>
          </a:p>
        </p:txBody>
      </p:sp>
      <p:sp>
        <p:nvSpPr>
          <p:cNvPr id="12" name="Text 10"/>
          <p:cNvSpPr txBox="1"/>
          <p:nvPr/>
        </p:nvSpPr>
        <p:spPr>
          <a:xfrm>
            <a:off x="713232" y="1687068"/>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C</a:t>
            </a:r>
            <a:endParaRPr lang="en-US" sz="1600" dirty="0"/>
          </a:p>
        </p:txBody>
      </p:sp>
      <p:sp>
        <p:nvSpPr>
          <p:cNvPr id="13" name="Text 11"/>
          <p:cNvSpPr txBox="1"/>
          <p:nvPr/>
        </p:nvSpPr>
        <p:spPr>
          <a:xfrm>
            <a:off x="1417320" y="1508760"/>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As a director, I want Phil's warmth to feel more frightening than anger.</a:t>
            </a:r>
            <a:endParaRPr lang="en-US" sz="1300" dirty="0"/>
          </a:p>
        </p:txBody>
      </p:sp>
      <p:sp>
        <p:nvSpPr>
          <p:cNvPr id="14" name="Shape 12"/>
          <p:cNvSpPr/>
          <p:nvPr/>
        </p:nvSpPr>
        <p:spPr>
          <a:xfrm>
            <a:off x="548640" y="2487168"/>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15" name="Shape 13"/>
          <p:cNvSpPr/>
          <p:nvPr/>
        </p:nvSpPr>
        <p:spPr>
          <a:xfrm>
            <a:off x="713232" y="2665476"/>
            <a:ext cx="512064" cy="512064"/>
          </a:xfrm>
          <a:prstGeom prst="ellipse">
            <a:avLst/>
          </a:prstGeom>
          <a:solidFill>
            <a:srgbClr val="990011"/>
          </a:solidFill>
          <a:ln w="12700">
            <a:solidFill>
              <a:srgbClr val="990011"/>
            </a:solidFill>
            <a:prstDash val="solid"/>
          </a:ln>
        </p:spPr>
        <p:txBody>
          <a:bodyPr/>
          <a:lstStyle/>
          <a:p>
            <a:endParaRPr lang="en-GB"/>
          </a:p>
        </p:txBody>
      </p:sp>
      <p:sp>
        <p:nvSpPr>
          <p:cNvPr id="16" name="Text 14"/>
          <p:cNvSpPr txBox="1"/>
          <p:nvPr/>
        </p:nvSpPr>
        <p:spPr>
          <a:xfrm>
            <a:off x="713232" y="2665476"/>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I</a:t>
            </a:r>
            <a:endParaRPr lang="en-US" sz="1600" dirty="0"/>
          </a:p>
        </p:txBody>
      </p:sp>
      <p:sp>
        <p:nvSpPr>
          <p:cNvPr id="17" name="Text 15"/>
          <p:cNvSpPr txBox="1"/>
          <p:nvPr/>
        </p:nvSpPr>
        <p:spPr>
          <a:xfrm>
            <a:off x="1417320" y="2487168"/>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On the stage direction "Phil smiles, kindly. Nods.", and when he places a hand on Lou's shoulder, I would tell the actor to use a gentle smile, slow gestures and steady eye contact.</a:t>
            </a:r>
            <a:endParaRPr lang="en-US" sz="1300" dirty="0"/>
          </a:p>
        </p:txBody>
      </p:sp>
      <p:sp>
        <p:nvSpPr>
          <p:cNvPr id="18" name="Shape 16"/>
          <p:cNvSpPr/>
          <p:nvPr/>
        </p:nvSpPr>
        <p:spPr>
          <a:xfrm>
            <a:off x="548640" y="3465576"/>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19" name="Shape 17"/>
          <p:cNvSpPr/>
          <p:nvPr/>
        </p:nvSpPr>
        <p:spPr>
          <a:xfrm>
            <a:off x="713232" y="3643884"/>
            <a:ext cx="512064" cy="512064"/>
          </a:xfrm>
          <a:prstGeom prst="ellipse">
            <a:avLst/>
          </a:prstGeom>
          <a:solidFill>
            <a:srgbClr val="1F5C4E"/>
          </a:solidFill>
          <a:ln w="12700">
            <a:solidFill>
              <a:srgbClr val="1F5C4E"/>
            </a:solidFill>
            <a:prstDash val="solid"/>
          </a:ln>
        </p:spPr>
        <p:txBody>
          <a:bodyPr/>
          <a:lstStyle/>
          <a:p>
            <a:endParaRPr lang="en-GB"/>
          </a:p>
        </p:txBody>
      </p:sp>
      <p:sp>
        <p:nvSpPr>
          <p:cNvPr id="20" name="Text 18"/>
          <p:cNvSpPr txBox="1"/>
          <p:nvPr/>
        </p:nvSpPr>
        <p:spPr>
          <a:xfrm>
            <a:off x="713232" y="3643884"/>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D</a:t>
            </a:r>
            <a:endParaRPr lang="en-US" sz="1600" dirty="0"/>
          </a:p>
        </p:txBody>
      </p:sp>
      <p:sp>
        <p:nvSpPr>
          <p:cNvPr id="21" name="Text 19"/>
          <p:cNvSpPr txBox="1"/>
          <p:nvPr/>
        </p:nvSpPr>
        <p:spPr>
          <a:xfrm>
            <a:off x="1417320" y="3465576"/>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He smiles with his mouth, but his eyes stay still and fixed on Adam. When Lou hesitates, he rests his hand lightly on her shoulder, holds it there for three seconds, and gives one slow nod.</a:t>
            </a:r>
            <a:endParaRPr lang="en-US" sz="1300" dirty="0"/>
          </a:p>
        </p:txBody>
      </p:sp>
      <p:sp>
        <p:nvSpPr>
          <p:cNvPr id="22" name="Shape 20"/>
          <p:cNvSpPr/>
          <p:nvPr/>
        </p:nvSpPr>
        <p:spPr>
          <a:xfrm>
            <a:off x="548640" y="4443984"/>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23" name="Shape 21"/>
          <p:cNvSpPr/>
          <p:nvPr/>
        </p:nvSpPr>
        <p:spPr>
          <a:xfrm>
            <a:off x="713232" y="4622292"/>
            <a:ext cx="512064" cy="512064"/>
          </a:xfrm>
          <a:prstGeom prst="ellipse">
            <a:avLst/>
          </a:prstGeom>
          <a:solidFill>
            <a:srgbClr val="2C4A6E"/>
          </a:solidFill>
          <a:ln w="12700">
            <a:solidFill>
              <a:srgbClr val="2C4A6E"/>
            </a:solidFill>
            <a:prstDash val="solid"/>
          </a:ln>
        </p:spPr>
        <p:txBody>
          <a:bodyPr/>
          <a:lstStyle/>
          <a:p>
            <a:endParaRPr lang="en-GB"/>
          </a:p>
        </p:txBody>
      </p:sp>
      <p:sp>
        <p:nvSpPr>
          <p:cNvPr id="24" name="Text 22"/>
          <p:cNvSpPr txBox="1"/>
          <p:nvPr/>
        </p:nvSpPr>
        <p:spPr>
          <a:xfrm>
            <a:off x="713232" y="4622292"/>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E</a:t>
            </a:r>
            <a:endParaRPr lang="en-US" sz="1600" dirty="0"/>
          </a:p>
        </p:txBody>
      </p:sp>
      <p:sp>
        <p:nvSpPr>
          <p:cNvPr id="25" name="Text 23"/>
          <p:cNvSpPr txBox="1"/>
          <p:nvPr/>
        </p:nvSpPr>
        <p:spPr>
          <a:xfrm>
            <a:off x="1417320" y="4443984"/>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This is effective because his kindness becomes a tool for controlling people, linking to the theme of manipulation.</a:t>
            </a:r>
            <a:endParaRPr lang="en-US" sz="1300" dirty="0"/>
          </a:p>
        </p:txBody>
      </p:sp>
      <p:sp>
        <p:nvSpPr>
          <p:cNvPr id="26" name="Shape 24"/>
          <p:cNvSpPr/>
          <p:nvPr/>
        </p:nvSpPr>
        <p:spPr>
          <a:xfrm>
            <a:off x="548640" y="5422392"/>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27" name="Shape 25"/>
          <p:cNvSpPr/>
          <p:nvPr/>
        </p:nvSpPr>
        <p:spPr>
          <a:xfrm>
            <a:off x="713232" y="5600700"/>
            <a:ext cx="512064" cy="512064"/>
          </a:xfrm>
          <a:prstGeom prst="ellipse">
            <a:avLst/>
          </a:prstGeom>
          <a:solidFill>
            <a:srgbClr val="6B3F69"/>
          </a:solidFill>
          <a:ln w="12700">
            <a:solidFill>
              <a:srgbClr val="6B3F69"/>
            </a:solidFill>
            <a:prstDash val="solid"/>
          </a:ln>
        </p:spPr>
        <p:txBody>
          <a:bodyPr/>
          <a:lstStyle/>
          <a:p>
            <a:endParaRPr lang="en-GB"/>
          </a:p>
        </p:txBody>
      </p:sp>
      <p:sp>
        <p:nvSpPr>
          <p:cNvPr id="28" name="Text 26"/>
          <p:cNvSpPr txBox="1"/>
          <p:nvPr/>
        </p:nvSpPr>
        <p:spPr>
          <a:xfrm>
            <a:off x="713232" y="5600700"/>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R</a:t>
            </a:r>
            <a:endParaRPr lang="en-US" sz="1600" dirty="0"/>
          </a:p>
        </p:txBody>
      </p:sp>
      <p:sp>
        <p:nvSpPr>
          <p:cNvPr id="29" name="Text 27"/>
          <p:cNvSpPr txBox="1"/>
          <p:nvPr/>
        </p:nvSpPr>
        <p:spPr>
          <a:xfrm>
            <a:off x="1417320" y="5422392"/>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The audience feel uneasy: the gentler Phil becomes, the more dangerous he seems.</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PHYSICAL SKILLS — WE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We Do: Leah Is Desperate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PHYSICAL SKILLS — We do</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4 MIN</a:t>
            </a:r>
            <a:endParaRPr lang="en-US" sz="1400" dirty="0"/>
          </a:p>
        </p:txBody>
      </p:sp>
      <p:sp>
        <p:nvSpPr>
          <p:cNvPr id="8" name="Shape 6"/>
          <p:cNvSpPr/>
          <p:nvPr/>
        </p:nvSpPr>
        <p:spPr>
          <a:xfrm>
            <a:off x="548640" y="1600200"/>
            <a:ext cx="5486400" cy="4617720"/>
          </a:xfrm>
          <a:prstGeom prst="roundRect">
            <a:avLst>
              <a:gd name="adj" fmla="val 1584"/>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822960" y="1737360"/>
            <a:ext cx="4937760" cy="320040"/>
          </a:xfrm>
          <a:prstGeom prst="rect">
            <a:avLst/>
          </a:prstGeom>
          <a:noFill/>
          <a:ln/>
        </p:spPr>
        <p:txBody>
          <a:bodyPr wrap="square" lIns="0" tIns="0" rIns="0" bIns="0" rtlCol="0" anchor="t"/>
          <a:lstStyle/>
          <a:p>
            <a:pPr marL="0" indent="0">
              <a:buNone/>
            </a:pPr>
            <a:r>
              <a:rPr lang="en-US" sz="1300" b="1" kern="0" spc="100" dirty="0">
                <a:solidFill>
                  <a:srgbClr val="1F5C4E"/>
                </a:solidFill>
                <a:latin typeface="Calibri" pitchFamily="34" charset="0"/>
                <a:ea typeface="Calibri" pitchFamily="34" charset="-122"/>
                <a:cs typeface="Calibri" pitchFamily="34" charset="-120"/>
              </a:rPr>
              <a:t>QUESTIONS FOR THE CLASS</a:t>
            </a:r>
            <a:endParaRPr lang="en-US" sz="1300" dirty="0"/>
          </a:p>
        </p:txBody>
      </p:sp>
      <p:sp>
        <p:nvSpPr>
          <p:cNvPr id="10" name="Shape 8"/>
          <p:cNvSpPr/>
          <p:nvPr/>
        </p:nvSpPr>
        <p:spPr>
          <a:xfrm>
            <a:off x="822960" y="2240280"/>
            <a:ext cx="457200" cy="45720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224028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C</a:t>
            </a:r>
            <a:endParaRPr lang="en-US" sz="1400" dirty="0"/>
          </a:p>
        </p:txBody>
      </p:sp>
      <p:sp>
        <p:nvSpPr>
          <p:cNvPr id="12" name="Text 10"/>
          <p:cNvSpPr txBox="1"/>
          <p:nvPr/>
        </p:nvSpPr>
        <p:spPr>
          <a:xfrm>
            <a:off x="1417320" y="2148840"/>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What is Leah's body trying to do to Phil?</a:t>
            </a:r>
            <a:endParaRPr lang="en-US" sz="1400" dirty="0"/>
          </a:p>
        </p:txBody>
      </p:sp>
      <p:sp>
        <p:nvSpPr>
          <p:cNvPr id="13" name="Shape 11"/>
          <p:cNvSpPr/>
          <p:nvPr/>
        </p:nvSpPr>
        <p:spPr>
          <a:xfrm>
            <a:off x="822960" y="3044952"/>
            <a:ext cx="457200" cy="457200"/>
          </a:xfrm>
          <a:prstGeom prst="ellipse">
            <a:avLst/>
          </a:prstGeom>
          <a:solidFill>
            <a:srgbClr val="990011"/>
          </a:solidFill>
          <a:ln w="12700">
            <a:solidFill>
              <a:srgbClr val="990011"/>
            </a:solidFill>
            <a:prstDash val="solid"/>
          </a:ln>
        </p:spPr>
        <p:txBody>
          <a:bodyPr/>
          <a:lstStyle/>
          <a:p>
            <a:endParaRPr lang="en-GB"/>
          </a:p>
        </p:txBody>
      </p:sp>
      <p:sp>
        <p:nvSpPr>
          <p:cNvPr id="14" name="Text 12"/>
          <p:cNvSpPr txBox="1"/>
          <p:nvPr/>
        </p:nvSpPr>
        <p:spPr>
          <a:xfrm>
            <a:off x="822960" y="3044952"/>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I</a:t>
            </a:r>
            <a:endParaRPr lang="en-US" sz="1400" dirty="0"/>
          </a:p>
        </p:txBody>
      </p:sp>
      <p:sp>
        <p:nvSpPr>
          <p:cNvPr id="15" name="Text 13"/>
          <p:cNvSpPr txBox="1"/>
          <p:nvPr/>
        </p:nvSpPr>
        <p:spPr>
          <a:xfrm>
            <a:off x="1417320" y="2953512"/>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Which line or stage direction? Which physical skills?</a:t>
            </a:r>
            <a:endParaRPr lang="en-US" sz="1400" dirty="0"/>
          </a:p>
        </p:txBody>
      </p:sp>
      <p:sp>
        <p:nvSpPr>
          <p:cNvPr id="16" name="Shape 14"/>
          <p:cNvSpPr/>
          <p:nvPr/>
        </p:nvSpPr>
        <p:spPr>
          <a:xfrm>
            <a:off x="822960" y="3849624"/>
            <a:ext cx="457200" cy="457200"/>
          </a:xfrm>
          <a:prstGeom prst="ellipse">
            <a:avLst/>
          </a:prstGeom>
          <a:solidFill>
            <a:srgbClr val="1F5C4E"/>
          </a:solidFill>
          <a:ln w="12700">
            <a:solidFill>
              <a:srgbClr val="1F5C4E"/>
            </a:solidFill>
            <a:prstDash val="solid"/>
          </a:ln>
        </p:spPr>
        <p:txBody>
          <a:bodyPr/>
          <a:lstStyle/>
          <a:p>
            <a:endParaRPr lang="en-GB"/>
          </a:p>
        </p:txBody>
      </p:sp>
      <p:sp>
        <p:nvSpPr>
          <p:cNvPr id="17" name="Text 15"/>
          <p:cNvSpPr txBox="1"/>
          <p:nvPr/>
        </p:nvSpPr>
        <p:spPr>
          <a:xfrm>
            <a:off x="822960" y="384962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D</a:t>
            </a:r>
            <a:endParaRPr lang="en-US" sz="1400" dirty="0"/>
          </a:p>
        </p:txBody>
      </p:sp>
      <p:sp>
        <p:nvSpPr>
          <p:cNvPr id="18" name="Text 16"/>
          <p:cNvSpPr txBox="1"/>
          <p:nvPr/>
        </p:nvSpPr>
        <p:spPr>
          <a:xfrm>
            <a:off x="1417320" y="3758184"/>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Exactly what do her face, hands and body do?</a:t>
            </a:r>
            <a:endParaRPr lang="en-US" sz="1400" dirty="0"/>
          </a:p>
        </p:txBody>
      </p:sp>
      <p:sp>
        <p:nvSpPr>
          <p:cNvPr id="19" name="Shape 17"/>
          <p:cNvSpPr/>
          <p:nvPr/>
        </p:nvSpPr>
        <p:spPr>
          <a:xfrm>
            <a:off x="822960" y="4654296"/>
            <a:ext cx="457200" cy="457200"/>
          </a:xfrm>
          <a:prstGeom prst="ellipse">
            <a:avLst/>
          </a:prstGeom>
          <a:solidFill>
            <a:srgbClr val="2C4A6E"/>
          </a:solidFill>
          <a:ln w="12700">
            <a:solidFill>
              <a:srgbClr val="2C4A6E"/>
            </a:solidFill>
            <a:prstDash val="solid"/>
          </a:ln>
        </p:spPr>
        <p:txBody>
          <a:bodyPr/>
          <a:lstStyle/>
          <a:p>
            <a:endParaRPr lang="en-GB"/>
          </a:p>
        </p:txBody>
      </p:sp>
      <p:sp>
        <p:nvSpPr>
          <p:cNvPr id="20" name="Text 18"/>
          <p:cNvSpPr txBox="1"/>
          <p:nvPr/>
        </p:nvSpPr>
        <p:spPr>
          <a:xfrm>
            <a:off x="822960" y="4654296"/>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E</a:t>
            </a:r>
            <a:endParaRPr lang="en-US" sz="1400" dirty="0"/>
          </a:p>
        </p:txBody>
      </p:sp>
      <p:sp>
        <p:nvSpPr>
          <p:cNvPr id="21" name="Text 19"/>
          <p:cNvSpPr txBox="1"/>
          <p:nvPr/>
        </p:nvSpPr>
        <p:spPr>
          <a:xfrm>
            <a:off x="1417320" y="4562856"/>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Which theme, different from the vocal paragraph?</a:t>
            </a:r>
            <a:endParaRPr lang="en-US" sz="1400" dirty="0"/>
          </a:p>
        </p:txBody>
      </p:sp>
      <p:sp>
        <p:nvSpPr>
          <p:cNvPr id="22" name="Shape 20"/>
          <p:cNvSpPr/>
          <p:nvPr/>
        </p:nvSpPr>
        <p:spPr>
          <a:xfrm>
            <a:off x="822960" y="5458968"/>
            <a:ext cx="457200" cy="457200"/>
          </a:xfrm>
          <a:prstGeom prst="ellipse">
            <a:avLst/>
          </a:prstGeom>
          <a:solidFill>
            <a:srgbClr val="6B3F69"/>
          </a:solidFill>
          <a:ln w="12700">
            <a:solidFill>
              <a:srgbClr val="6B3F69"/>
            </a:solidFill>
            <a:prstDash val="solid"/>
          </a:ln>
        </p:spPr>
        <p:txBody>
          <a:bodyPr/>
          <a:lstStyle/>
          <a:p>
            <a:endParaRPr lang="en-GB"/>
          </a:p>
        </p:txBody>
      </p:sp>
      <p:sp>
        <p:nvSpPr>
          <p:cNvPr id="23" name="Text 21"/>
          <p:cNvSpPr txBox="1"/>
          <p:nvPr/>
        </p:nvSpPr>
        <p:spPr>
          <a:xfrm>
            <a:off x="822960" y="54589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R</a:t>
            </a:r>
            <a:endParaRPr lang="en-US" sz="1400" dirty="0"/>
          </a:p>
        </p:txBody>
      </p:sp>
      <p:sp>
        <p:nvSpPr>
          <p:cNvPr id="24" name="Text 22"/>
          <p:cNvSpPr txBox="1"/>
          <p:nvPr/>
        </p:nvSpPr>
        <p:spPr>
          <a:xfrm>
            <a:off x="1417320" y="5367528"/>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What should the audience feel?</a:t>
            </a:r>
            <a:endParaRPr lang="en-US" sz="1400" dirty="0"/>
          </a:p>
        </p:txBody>
      </p:sp>
      <p:sp>
        <p:nvSpPr>
          <p:cNvPr id="25" name="Shape 23"/>
          <p:cNvSpPr/>
          <p:nvPr/>
        </p:nvSpPr>
        <p:spPr>
          <a:xfrm>
            <a:off x="6217920" y="1600200"/>
            <a:ext cx="5394960" cy="4617720"/>
          </a:xfrm>
          <a:prstGeom prst="roundRect">
            <a:avLst>
              <a:gd name="adj" fmla="val 1584"/>
            </a:avLst>
          </a:prstGeom>
          <a:solidFill>
            <a:srgbClr val="FFFFFF"/>
          </a:solidFill>
          <a:ln w="19050">
            <a:solidFill>
              <a:srgbClr val="1F5C4E"/>
            </a:solidFill>
            <a:prstDash val="solid"/>
          </a:ln>
        </p:spPr>
        <p:txBody>
          <a:bodyPr/>
          <a:lstStyle/>
          <a:p>
            <a:endParaRPr lang="en-GB"/>
          </a:p>
        </p:txBody>
      </p:sp>
      <p:sp>
        <p:nvSpPr>
          <p:cNvPr id="26" name="Text 24"/>
          <p:cNvSpPr txBox="1"/>
          <p:nvPr/>
        </p:nvSpPr>
        <p:spPr>
          <a:xfrm>
            <a:off x="6492240" y="1737360"/>
            <a:ext cx="4846320" cy="320040"/>
          </a:xfrm>
          <a:prstGeom prst="rect">
            <a:avLst/>
          </a:prstGeom>
          <a:noFill/>
          <a:ln/>
        </p:spPr>
        <p:txBody>
          <a:bodyPr wrap="square" lIns="0" tIns="0" rIns="0" bIns="0" rtlCol="0" anchor="t"/>
          <a:lstStyle/>
          <a:p>
            <a:pPr marL="0" indent="0">
              <a:buNone/>
            </a:pPr>
            <a:r>
              <a:rPr lang="en-US" sz="1300" b="1" kern="0" spc="100" dirty="0">
                <a:solidFill>
                  <a:srgbClr val="1F5C4E"/>
                </a:solidFill>
                <a:latin typeface="Calibri" pitchFamily="34" charset="0"/>
                <a:ea typeface="Calibri" pitchFamily="34" charset="-122"/>
                <a:cs typeface="Calibri" pitchFamily="34" charset="-120"/>
              </a:rPr>
              <a:t>OUR I AND D</a:t>
            </a:r>
            <a:endParaRPr lang="en-US" sz="1300" dirty="0"/>
          </a:p>
        </p:txBody>
      </p:sp>
      <p:sp>
        <p:nvSpPr>
          <p:cNvPr id="27" name="Text 25"/>
          <p:cNvSpPr txBox="1"/>
          <p:nvPr/>
        </p:nvSpPr>
        <p:spPr>
          <a:xfrm>
            <a:off x="6492240" y="2194560"/>
            <a:ext cx="4846320" cy="1554480"/>
          </a:xfrm>
          <a:prstGeom prst="rect">
            <a:avLst/>
          </a:prstGeom>
          <a:noFill/>
          <a:ln/>
        </p:spPr>
        <p:txBody>
          <a:bodyPr wrap="square" lIns="0" tIns="0" rIns="0" bIns="0" rtlCol="0" anchor="t"/>
          <a:lstStyle/>
          <a:p>
            <a:pPr marL="0" indent="0">
              <a:buNone/>
            </a:pPr>
            <a:r>
              <a:rPr lang="en-US" sz="1600" dirty="0">
                <a:solidFill>
                  <a:srgbClr val="222222"/>
                </a:solidFill>
                <a:latin typeface="Cambria" pitchFamily="34" charset="0"/>
                <a:ea typeface="Cambria" pitchFamily="34" charset="-122"/>
                <a:cs typeface="Cambria" pitchFamily="34" charset="-120"/>
              </a:rPr>
              <a:t>On the line "______", I would tell the actor to use ______ (gesture / posture / facial expression), for example ______.</a:t>
            </a:r>
            <a:endParaRPr lang="en-US" sz="1600" dirty="0"/>
          </a:p>
        </p:txBody>
      </p:sp>
      <p:sp>
        <p:nvSpPr>
          <p:cNvPr id="28" name="Text 26"/>
          <p:cNvSpPr txBox="1"/>
          <p:nvPr/>
        </p:nvSpPr>
        <p:spPr>
          <a:xfrm>
            <a:off x="6492240" y="3840480"/>
            <a:ext cx="4846320" cy="365760"/>
          </a:xfrm>
          <a:prstGeom prst="rect">
            <a:avLst/>
          </a:prstGeom>
          <a:noFill/>
          <a:ln/>
        </p:spPr>
        <p:txBody>
          <a:bodyPr wrap="square" lIns="0" tIns="0" rIns="0" bIns="0" rtlCol="0" anchor="t"/>
          <a:lstStyle/>
          <a:p>
            <a:pPr marL="0" indent="0">
              <a:buNone/>
            </a:pPr>
            <a:r>
              <a:rPr lang="en-US" sz="1300" b="1" dirty="0">
                <a:solidFill>
                  <a:srgbClr val="5A5A5A"/>
                </a:solidFill>
                <a:latin typeface="Calibri" pitchFamily="34" charset="0"/>
                <a:ea typeface="Calibri" pitchFamily="34" charset="-122"/>
                <a:cs typeface="Calibri" pitchFamily="34" charset="-120"/>
              </a:rPr>
              <a:t>Class version (all five letters):</a:t>
            </a:r>
            <a:endParaRPr lang="en-US" sz="1300" dirty="0"/>
          </a:p>
        </p:txBody>
      </p:sp>
      <p:sp>
        <p:nvSpPr>
          <p:cNvPr id="29" name="Shape 27"/>
          <p:cNvSpPr/>
          <p:nvPr/>
        </p:nvSpPr>
        <p:spPr>
          <a:xfrm>
            <a:off x="6492240" y="4480560"/>
            <a:ext cx="4846320" cy="0"/>
          </a:xfrm>
          <a:prstGeom prst="line">
            <a:avLst/>
          </a:prstGeom>
          <a:noFill/>
          <a:ln w="12700">
            <a:solidFill>
              <a:srgbClr val="DDD9D2"/>
            </a:solidFill>
            <a:prstDash val="solid"/>
          </a:ln>
        </p:spPr>
        <p:txBody>
          <a:bodyPr/>
          <a:lstStyle/>
          <a:p>
            <a:endParaRPr lang="en-GB"/>
          </a:p>
        </p:txBody>
      </p:sp>
      <p:sp>
        <p:nvSpPr>
          <p:cNvPr id="30" name="Shape 28"/>
          <p:cNvSpPr/>
          <p:nvPr/>
        </p:nvSpPr>
        <p:spPr>
          <a:xfrm>
            <a:off x="6492240" y="4892040"/>
            <a:ext cx="4846320" cy="0"/>
          </a:xfrm>
          <a:prstGeom prst="line">
            <a:avLst/>
          </a:prstGeom>
          <a:noFill/>
          <a:ln w="12700">
            <a:solidFill>
              <a:srgbClr val="DDD9D2"/>
            </a:solidFill>
            <a:prstDash val="solid"/>
          </a:ln>
        </p:spPr>
        <p:txBody>
          <a:bodyPr/>
          <a:lstStyle/>
          <a:p>
            <a:endParaRPr lang="en-GB"/>
          </a:p>
        </p:txBody>
      </p:sp>
      <p:sp>
        <p:nvSpPr>
          <p:cNvPr id="31" name="Shape 29"/>
          <p:cNvSpPr/>
          <p:nvPr/>
        </p:nvSpPr>
        <p:spPr>
          <a:xfrm>
            <a:off x="6492240" y="5303520"/>
            <a:ext cx="4846320" cy="0"/>
          </a:xfrm>
          <a:prstGeom prst="line">
            <a:avLst/>
          </a:prstGeom>
          <a:noFill/>
          <a:ln w="12700">
            <a:solidFill>
              <a:srgbClr val="DDD9D2"/>
            </a:solidFill>
            <a:prstDash val="solid"/>
          </a:ln>
        </p:spPr>
        <p:txBody>
          <a:bodyPr/>
          <a:lstStyle/>
          <a:p>
            <a:endParaRPr lang="en-GB"/>
          </a:p>
        </p:txBody>
      </p:sp>
      <p:sp>
        <p:nvSpPr>
          <p:cNvPr id="32" name="Shape 30"/>
          <p:cNvSpPr/>
          <p:nvPr/>
        </p:nvSpPr>
        <p:spPr>
          <a:xfrm>
            <a:off x="6492240" y="5715000"/>
            <a:ext cx="4846320" cy="0"/>
          </a:xfrm>
          <a:prstGeom prst="line">
            <a:avLst/>
          </a:prstGeom>
          <a:noFill/>
          <a:ln w="12700">
            <a:solidFill>
              <a:srgbClr val="DDD9D2"/>
            </a:solidFill>
            <a:prstDash val="solid"/>
          </a:ln>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PHYSICAL SKILLS — YOU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You Do: Your Character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PHYSICAL SKILLS — You do</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6 MIN</a:t>
            </a:r>
            <a:endParaRPr lang="en-US" sz="1400" dirty="0"/>
          </a:p>
        </p:txBody>
      </p:sp>
      <p:sp>
        <p:nvSpPr>
          <p:cNvPr id="8" name="Text 6"/>
          <p:cNvSpPr txBox="1"/>
          <p:nvPr/>
        </p:nvSpPr>
        <p:spPr>
          <a:xfrm>
            <a:off x="548640" y="1371600"/>
            <a:ext cx="11064240" cy="411480"/>
          </a:xfrm>
          <a:prstGeom prst="rect">
            <a:avLst/>
          </a:prstGeom>
          <a:noFill/>
          <a:ln/>
        </p:spPr>
        <p:txBody>
          <a:bodyPr wrap="square" lIns="0" tIns="0" rIns="0" bIns="0" rtlCol="0" anchor="t"/>
          <a:lstStyle/>
          <a:p>
            <a:pPr marL="0" indent="0">
              <a:buNone/>
            </a:pPr>
            <a:r>
              <a:rPr lang="en-US" sz="1450" i="1" dirty="0">
                <a:solidFill>
                  <a:srgbClr val="5A5A5A"/>
                </a:solidFill>
                <a:latin typeface="Calibri" pitchFamily="34" charset="0"/>
                <a:ea typeface="Calibri" pitchFamily="34" charset="-122"/>
                <a:cs typeface="Calibri" pitchFamily="34" charset="-120"/>
              </a:rPr>
              <a:t>Lou is unsure · Brian is excited · Jan is worried. Write a full CIDER paragraph in your booklet.</a:t>
            </a:r>
            <a:endParaRPr lang="en-US" sz="1450" dirty="0"/>
          </a:p>
        </p:txBody>
      </p:sp>
      <p:sp>
        <p:nvSpPr>
          <p:cNvPr id="9" name="Shape 7"/>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txBody>
          <a:bodyPr/>
          <a:lstStyle/>
          <a:p>
            <a:endParaRPr lang="en-GB"/>
          </a:p>
        </p:txBody>
      </p:sp>
      <p:sp>
        <p:nvSpPr>
          <p:cNvPr id="10" name="Shape 8"/>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txBody>
          <a:bodyPr/>
          <a:lstStyle/>
          <a:p>
            <a:endParaRPr lang="en-GB"/>
          </a:p>
        </p:txBody>
      </p:sp>
      <p:sp>
        <p:nvSpPr>
          <p:cNvPr id="11" name="Text 9"/>
          <p:cNvSpPr txBox="1"/>
          <p:nvPr/>
        </p:nvSpPr>
        <p:spPr>
          <a:xfrm>
            <a:off x="7772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2" name="Text 10"/>
          <p:cNvSpPr txBox="1"/>
          <p:nvPr/>
        </p:nvSpPr>
        <p:spPr>
          <a:xfrm>
            <a:off x="777240" y="2606040"/>
            <a:ext cx="4389120" cy="1097280"/>
          </a:xfrm>
          <a:prstGeom prst="rect">
            <a:avLst/>
          </a:prstGeom>
          <a:noFill/>
          <a:ln/>
        </p:spPr>
        <p:txBody>
          <a:bodyPr wrap="square" lIns="0" tIns="0" rIns="0" bIns="0" rtlCol="0" anchor="t"/>
          <a:lstStyle/>
          <a:p>
            <a:pPr marL="0" indent="0">
              <a:buNone/>
            </a:pPr>
            <a:r>
              <a:rPr lang="en-US" sz="1400" dirty="0">
                <a:solidFill>
                  <a:srgbClr val="222222"/>
                </a:solidFill>
                <a:latin typeface="Calibri" pitchFamily="34" charset="0"/>
                <a:ea typeface="Calibri" pitchFamily="34" charset="-122"/>
                <a:cs typeface="Calibri" pitchFamily="34" charset="-120"/>
              </a:rPr>
              <a:t>"On the line '______', I would tell the actor to use ______, for example ______ (exact detail)."</a:t>
            </a:r>
            <a:endParaRPr lang="en-US" sz="1400" dirty="0"/>
          </a:p>
        </p:txBody>
      </p:sp>
      <p:sp>
        <p:nvSpPr>
          <p:cNvPr id="13" name="Text 11"/>
          <p:cNvSpPr txBox="1"/>
          <p:nvPr/>
        </p:nvSpPr>
        <p:spPr>
          <a:xfrm>
            <a:off x="777240" y="3749040"/>
            <a:ext cx="4389120" cy="1280160"/>
          </a:xfrm>
          <a:prstGeom prst="rect">
            <a:avLst/>
          </a:prstGeom>
          <a:noFill/>
          <a:ln/>
        </p:spPr>
        <p:txBody>
          <a:bodyPr wrap="square" lIns="0" tIns="0" rIns="0" bIns="0" rtlCol="0" anchor="t"/>
          <a:lstStyle/>
          <a:p>
            <a:pPr marL="0" indent="0">
              <a:buNone/>
            </a:pPr>
            <a:r>
              <a:rPr lang="en-US" sz="1200" dirty="0">
                <a:solidFill>
                  <a:srgbClr val="5A5A5A"/>
                </a:solidFill>
                <a:latin typeface="Calibri" pitchFamily="34" charset="0"/>
                <a:ea typeface="Calibri" pitchFamily="34" charset="-122"/>
                <a:cs typeface="Calibri" pitchFamily="34" charset="-120"/>
              </a:rPr>
              <a:t>Physical: facial expression · gesture · posture · eye contact · gait · stillness · muscle tension</a:t>
            </a:r>
            <a:endParaRPr lang="en-US" sz="1200" dirty="0"/>
          </a:p>
        </p:txBody>
      </p:sp>
      <p:sp>
        <p:nvSpPr>
          <p:cNvPr id="14" name="Shape 12"/>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5" name="Shape 13"/>
          <p:cNvSpPr/>
          <p:nvPr/>
        </p:nvSpPr>
        <p:spPr>
          <a:xfrm>
            <a:off x="5806440" y="2057400"/>
            <a:ext cx="1463040" cy="411480"/>
          </a:xfrm>
          <a:prstGeom prst="roundRect">
            <a:avLst>
              <a:gd name="adj" fmla="val 48889"/>
            </a:avLst>
          </a:prstGeom>
          <a:solidFill>
            <a:srgbClr val="1F5C4E"/>
          </a:solidFill>
          <a:ln w="12700">
            <a:solidFill>
              <a:srgbClr val="1F5C4E"/>
            </a:solidFill>
            <a:prstDash val="solid"/>
          </a:ln>
        </p:spPr>
        <p:txBody>
          <a:bodyPr/>
          <a:lstStyle/>
          <a:p>
            <a:endParaRPr lang="en-GB"/>
          </a:p>
        </p:txBody>
      </p:sp>
      <p:sp>
        <p:nvSpPr>
          <p:cNvPr id="16" name="Text 14"/>
          <p:cNvSpPr txBox="1"/>
          <p:nvPr/>
        </p:nvSpPr>
        <p:spPr>
          <a:xfrm>
            <a:off x="58064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7" name="Text 15"/>
          <p:cNvSpPr txBox="1"/>
          <p:nvPr/>
        </p:nvSpPr>
        <p:spPr>
          <a:xfrm>
            <a:off x="58064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A full CIDER paragraph with at least TWO specific physical details in D.</a:t>
            </a:r>
            <a:endParaRPr lang="en-US" sz="1550" dirty="0"/>
          </a:p>
        </p:txBody>
      </p:sp>
      <p:sp>
        <p:nvSpPr>
          <p:cNvPr id="18" name="Shape 16"/>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9" name="Shape 17"/>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txBody>
          <a:bodyPr/>
          <a:lstStyle/>
          <a:p>
            <a:endParaRPr lang="en-GB"/>
          </a:p>
        </p:txBody>
      </p:sp>
      <p:sp>
        <p:nvSpPr>
          <p:cNvPr id="20" name="Text 18"/>
          <p:cNvSpPr txBox="1"/>
          <p:nvPr/>
        </p:nvSpPr>
        <p:spPr>
          <a:xfrm>
            <a:off x="90068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1" name="Text 19"/>
          <p:cNvSpPr txBox="1"/>
          <p:nvPr/>
        </p:nvSpPr>
        <p:spPr>
          <a:xfrm>
            <a:off x="90068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Use a DIFFERENT Stretch link in C from your vocal paragraph, and contrast two physical skills (a warm smile, cold eyes).</a:t>
            </a:r>
            <a:endParaRPr lang="en-US" sz="1550" dirty="0"/>
          </a:p>
        </p:txBody>
      </p:sp>
      <p:sp>
        <p:nvSpPr>
          <p:cNvPr id="22" name="Shape 20"/>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txBody>
          <a:bodyPr/>
          <a:lstStyle/>
          <a:p>
            <a:endParaRPr lang="en-GB"/>
          </a:p>
        </p:txBody>
      </p:sp>
      <p:sp>
        <p:nvSpPr>
          <p:cNvPr id="23" name="Text 21"/>
          <p:cNvSpPr txBox="1"/>
          <p:nvPr/>
        </p:nvSpPr>
        <p:spPr>
          <a:xfrm>
            <a:off x="822960" y="5303520"/>
            <a:ext cx="2194560" cy="960120"/>
          </a:xfrm>
          <a:prstGeom prst="rect">
            <a:avLst/>
          </a:prstGeom>
          <a:noFill/>
          <a:ln/>
        </p:spPr>
        <p:txBody>
          <a:bodyPr wrap="square" lIns="0" tIns="0" rIns="0" bIns="0" rtlCol="0" anchor="ctr"/>
          <a:lstStyle/>
          <a:p>
            <a:pPr marL="0" indent="0">
              <a:buNone/>
            </a:pPr>
            <a:r>
              <a:rPr lang="en-US" sz="1300" b="1" kern="0" spc="10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4" name="Shape 22"/>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5" name="Text 23"/>
          <p:cNvSpPr txBox="1"/>
          <p:nvPr/>
        </p:nvSpPr>
        <p:spPr>
          <a:xfrm>
            <a:off x="347472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quote in I</a:t>
            </a:r>
            <a:endParaRPr lang="en-US" sz="1350" dirty="0"/>
          </a:p>
        </p:txBody>
      </p:sp>
      <p:sp>
        <p:nvSpPr>
          <p:cNvPr id="26" name="Shape 24"/>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7" name="Text 25"/>
          <p:cNvSpPr txBox="1"/>
          <p:nvPr/>
        </p:nvSpPr>
        <p:spPr>
          <a:xfrm>
            <a:off x="630936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Specific physical detail in D</a:t>
            </a:r>
            <a:endParaRPr lang="en-US" sz="1350" dirty="0"/>
          </a:p>
        </p:txBody>
      </p:sp>
      <p:sp>
        <p:nvSpPr>
          <p:cNvPr id="28" name="Shape 26"/>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9" name="Text 27"/>
          <p:cNvSpPr txBox="1"/>
          <p:nvPr/>
        </p:nvSpPr>
        <p:spPr>
          <a:xfrm>
            <a:off x="914400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different theme in E</a:t>
            </a:r>
            <a:endParaRPr lang="en-US" sz="13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Physical skills: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PHYSICAL SKILLS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DISCUSSION is specific enough?</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"She would use facial expressions."</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"She would look upset."</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"She would move her body a lot."</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"Her eyes widen, her eyebrows shoot up, and she grips Phil's sleeve with both hands, shaking her head."</a:t>
            </a:r>
            <a:endParaRPr lang="en-US"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Physical skills: Quick Check: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PHYSICAL SKILLS —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Which DISCUSSION is specific enough?</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txBody>
          <a:bodyPr/>
          <a:lstStyle/>
          <a:p>
            <a:endParaRPr lang="en-GB"/>
          </a:p>
        </p:txBody>
      </p:sp>
      <p:sp>
        <p:nvSpPr>
          <p:cNvPr id="9" name="Text 7"/>
          <p:cNvSpPr txBox="1"/>
          <p:nvPr/>
        </p:nvSpPr>
        <p:spPr>
          <a:xfrm>
            <a:off x="822960" y="274320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"She would use facial expressions."</a:t>
            </a:r>
            <a:endParaRPr lang="en-US" sz="1500" dirty="0"/>
          </a:p>
        </p:txBody>
      </p:sp>
      <p:sp>
        <p:nvSpPr>
          <p:cNvPr id="11" name="Shape 9"/>
          <p:cNvSpPr/>
          <p:nvPr/>
        </p:nvSpPr>
        <p:spPr>
          <a:xfrm>
            <a:off x="6172200" y="237744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12" name="Shape 10"/>
          <p:cNvSpPr/>
          <p:nvPr/>
        </p:nvSpPr>
        <p:spPr>
          <a:xfrm>
            <a:off x="6446520" y="2743200"/>
            <a:ext cx="594360" cy="594360"/>
          </a:xfrm>
          <a:prstGeom prst="ellipse">
            <a:avLst/>
          </a:prstGeom>
          <a:solidFill>
            <a:srgbClr val="5A5A5A"/>
          </a:solidFill>
          <a:ln w="12700">
            <a:solidFill>
              <a:srgbClr val="5A5A5A"/>
            </a:solidFill>
            <a:prstDash val="solid"/>
          </a:ln>
        </p:spPr>
        <p:txBody>
          <a:bodyPr/>
          <a:lstStyle/>
          <a:p>
            <a:endParaRPr lang="en-GB"/>
          </a:p>
        </p:txBody>
      </p:sp>
      <p:sp>
        <p:nvSpPr>
          <p:cNvPr id="13" name="Text 11"/>
          <p:cNvSpPr txBox="1"/>
          <p:nvPr/>
        </p:nvSpPr>
        <p:spPr>
          <a:xfrm>
            <a:off x="6446520" y="274320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B</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"She would look upset."</a:t>
            </a:r>
            <a:endParaRPr lang="en-US" sz="1500" dirty="0"/>
          </a:p>
        </p:txBody>
      </p:sp>
      <p:sp>
        <p:nvSpPr>
          <p:cNvPr id="15" name="Shape 13"/>
          <p:cNvSpPr/>
          <p:nvPr/>
        </p:nvSpPr>
        <p:spPr>
          <a:xfrm>
            <a:off x="548640" y="384048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16" name="Shape 14"/>
          <p:cNvSpPr/>
          <p:nvPr/>
        </p:nvSpPr>
        <p:spPr>
          <a:xfrm>
            <a:off x="822960" y="4206240"/>
            <a:ext cx="594360" cy="594360"/>
          </a:xfrm>
          <a:prstGeom prst="ellipse">
            <a:avLst/>
          </a:prstGeom>
          <a:solidFill>
            <a:srgbClr val="5A5A5A"/>
          </a:solidFill>
          <a:ln w="12700">
            <a:solidFill>
              <a:srgbClr val="5A5A5A"/>
            </a:solidFill>
            <a:prstDash val="solid"/>
          </a:ln>
        </p:spPr>
        <p:txBody>
          <a:bodyPr/>
          <a:lstStyle/>
          <a:p>
            <a:endParaRPr lang="en-GB"/>
          </a:p>
        </p:txBody>
      </p:sp>
      <p:sp>
        <p:nvSpPr>
          <p:cNvPr id="17" name="Text 15"/>
          <p:cNvSpPr txBox="1"/>
          <p:nvPr/>
        </p:nvSpPr>
        <p:spPr>
          <a:xfrm>
            <a:off x="822960" y="420624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C</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"She would move her body a lot."</a:t>
            </a:r>
            <a:endParaRPr lang="en-US" sz="1500" dirty="0"/>
          </a:p>
        </p:txBody>
      </p:sp>
      <p:sp>
        <p:nvSpPr>
          <p:cNvPr id="19" name="Shape 17"/>
          <p:cNvSpPr/>
          <p:nvPr/>
        </p:nvSpPr>
        <p:spPr>
          <a:xfrm>
            <a:off x="6172200" y="3840480"/>
            <a:ext cx="5440680" cy="1325880"/>
          </a:xfrm>
          <a:prstGeom prst="roundRect">
            <a:avLst>
              <a:gd name="adj" fmla="val 5517"/>
            </a:avLst>
          </a:prstGeom>
          <a:solidFill>
            <a:srgbClr val="3A3423"/>
          </a:solidFill>
          <a:ln w="38100">
            <a:solidFill>
              <a:srgbClr val="C9A24B"/>
            </a:solidFill>
            <a:prstDash val="solid"/>
          </a:ln>
        </p:spPr>
        <p:txBody>
          <a:bodyPr/>
          <a:lstStyle/>
          <a:p>
            <a:endParaRPr lang="en-GB"/>
          </a:p>
        </p:txBody>
      </p:sp>
      <p:sp>
        <p:nvSpPr>
          <p:cNvPr id="20" name="Shape 18"/>
          <p:cNvSpPr/>
          <p:nvPr/>
        </p:nvSpPr>
        <p:spPr>
          <a:xfrm>
            <a:off x="6446520" y="4206240"/>
            <a:ext cx="594360" cy="594360"/>
          </a:xfrm>
          <a:prstGeom prst="ellipse">
            <a:avLst/>
          </a:prstGeom>
          <a:solidFill>
            <a:srgbClr val="C9A24B"/>
          </a:solidFill>
          <a:ln w="12700">
            <a:solidFill>
              <a:srgbClr val="C9A24B"/>
            </a:solidFill>
            <a:prstDash val="solid"/>
          </a:ln>
        </p:spPr>
        <p:txBody>
          <a:bodyPr/>
          <a:lstStyle/>
          <a:p>
            <a:endParaRPr lang="en-GB"/>
          </a:p>
        </p:txBody>
      </p:sp>
      <p:sp>
        <p:nvSpPr>
          <p:cNvPr id="21" name="Text 19"/>
          <p:cNvSpPr txBox="1"/>
          <p:nvPr/>
        </p:nvSpPr>
        <p:spPr>
          <a:xfrm>
            <a:off x="6446520" y="4206240"/>
            <a:ext cx="594360" cy="594360"/>
          </a:xfrm>
          <a:prstGeom prst="rect">
            <a:avLst/>
          </a:prstGeom>
          <a:noFill/>
          <a:ln/>
        </p:spPr>
        <p:txBody>
          <a:bodyPr wrap="square" lIns="0" tIns="0" rIns="0" bIns="0" rtlCol="0" anchor="ctr"/>
          <a:lstStyle/>
          <a:p>
            <a:pPr marL="0" indent="0" algn="ctr">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"Her eyes widen, her eyebrows shoot up, and she grips Phil's sleeve with both hands, shaking her head."</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txBody>
          <a:bodyPr/>
          <a:lstStyle/>
          <a:p>
            <a:endParaRPr lang="en-GB"/>
          </a:p>
        </p:txBody>
      </p:sp>
      <p:sp>
        <p:nvSpPr>
          <p:cNvPr id="24" name="Text 22"/>
          <p:cNvSpPr txBox="1"/>
          <p:nvPr/>
        </p:nvSpPr>
        <p:spPr>
          <a:xfrm>
            <a:off x="822960" y="5440680"/>
            <a:ext cx="10515600" cy="868680"/>
          </a:xfrm>
          <a:prstGeom prst="rect">
            <a:avLst/>
          </a:prstGeom>
          <a:noFill/>
          <a:ln/>
        </p:spPr>
        <p:txBody>
          <a:bodyPr wrap="square" lIns="0" tIns="0" rIns="0" bIns="0" rtlCol="0" anchor="ctr"/>
          <a:lstStyle/>
          <a:p>
            <a:pPr marL="0" indent="0">
              <a:buNone/>
            </a:pPr>
            <a:r>
              <a:rPr lang="en-US" sz="1500" b="1" dirty="0">
                <a:solidFill>
                  <a:srgbClr val="2B2B2B"/>
                </a:solidFill>
                <a:latin typeface="Calibri" pitchFamily="34" charset="0"/>
                <a:ea typeface="Calibri" pitchFamily="34" charset="-122"/>
                <a:cs typeface="Calibri" pitchFamily="34" charset="-120"/>
              </a:rPr>
              <a:t>Answer: D.  </a:t>
            </a:r>
            <a:r>
              <a:rPr lang="en-US" sz="1500" dirty="0">
                <a:solidFill>
                  <a:srgbClr val="2B2B2B"/>
                </a:solidFill>
                <a:latin typeface="Calibri" pitchFamily="34" charset="0"/>
                <a:ea typeface="Calibri" pitchFamily="34" charset="-122"/>
                <a:cs typeface="Calibri" pitchFamily="34" charset="-120"/>
              </a:rPr>
              <a:t>Every physical detail is exact, so the examiner can picture it. A, B and C are vague.</a:t>
            </a:r>
            <a:endParaRPr lang="en-US" sz="1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BRAIN BREAK</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Focus Reset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Focus Reset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RESET  ·  2 MIN</a:t>
            </a:r>
            <a:endParaRPr lang="en-US" sz="1400" dirty="0"/>
          </a:p>
        </p:txBody>
      </p:sp>
      <p:sp>
        <p:nvSpPr>
          <p:cNvPr id="8" name="Shape 6"/>
          <p:cNvSpPr/>
          <p:nvPr/>
        </p:nvSpPr>
        <p:spPr>
          <a:xfrm>
            <a:off x="548640" y="1737360"/>
            <a:ext cx="11064240" cy="1005840"/>
          </a:xfrm>
          <a:prstGeom prst="roundRect">
            <a:avLst>
              <a:gd name="adj" fmla="val 7273"/>
            </a:avLst>
          </a:prstGeom>
          <a:solidFill>
            <a:srgbClr val="3D3D3D"/>
          </a:solidFill>
          <a:ln w="9525">
            <a:solidFill>
              <a:srgbClr val="3D3D3D"/>
            </a:solidFill>
            <a:prstDash val="solid"/>
          </a:ln>
        </p:spPr>
        <p:txBody>
          <a:bodyPr/>
          <a:lstStyle/>
          <a:p>
            <a:endParaRPr lang="en-GB"/>
          </a:p>
        </p:txBody>
      </p:sp>
      <p:sp>
        <p:nvSpPr>
          <p:cNvPr id="9" name="Shape 7"/>
          <p:cNvSpPr/>
          <p:nvPr/>
        </p:nvSpPr>
        <p:spPr>
          <a:xfrm>
            <a:off x="777240" y="1965960"/>
            <a:ext cx="548640" cy="548640"/>
          </a:xfrm>
          <a:prstGeom prst="ellipse">
            <a:avLst/>
          </a:prstGeom>
          <a:solidFill>
            <a:srgbClr val="C9A24B"/>
          </a:solidFill>
          <a:ln w="12700">
            <a:solidFill>
              <a:srgbClr val="C9A24B"/>
            </a:solidFill>
            <a:prstDash val="solid"/>
          </a:ln>
        </p:spPr>
        <p:txBody>
          <a:bodyPr/>
          <a:lstStyle/>
          <a:p>
            <a:endParaRPr lang="en-GB"/>
          </a:p>
        </p:txBody>
      </p:sp>
      <p:sp>
        <p:nvSpPr>
          <p:cNvPr id="10" name="Text 8"/>
          <p:cNvSpPr txBox="1"/>
          <p:nvPr/>
        </p:nvSpPr>
        <p:spPr>
          <a:xfrm>
            <a:off x="777240" y="1965960"/>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1</a:t>
            </a:r>
            <a:endParaRPr lang="en-US" sz="1800" dirty="0"/>
          </a:p>
        </p:txBody>
      </p:sp>
      <p:sp>
        <p:nvSpPr>
          <p:cNvPr id="11" name="Text 9"/>
          <p:cNvSpPr txBox="1"/>
          <p:nvPr/>
        </p:nvSpPr>
        <p:spPr>
          <a:xfrm>
            <a:off x="1600200" y="1737360"/>
            <a:ext cx="9784080" cy="10058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Stand up and stretch for 30 seconds.</a:t>
            </a:r>
            <a:endParaRPr lang="en-US" sz="1900" dirty="0"/>
          </a:p>
        </p:txBody>
      </p:sp>
      <p:sp>
        <p:nvSpPr>
          <p:cNvPr id="12" name="Shape 10"/>
          <p:cNvSpPr/>
          <p:nvPr/>
        </p:nvSpPr>
        <p:spPr>
          <a:xfrm>
            <a:off x="548640" y="2926080"/>
            <a:ext cx="11064240" cy="1005840"/>
          </a:xfrm>
          <a:prstGeom prst="roundRect">
            <a:avLst>
              <a:gd name="adj" fmla="val 7273"/>
            </a:avLst>
          </a:prstGeom>
          <a:solidFill>
            <a:srgbClr val="3D3D3D"/>
          </a:solidFill>
          <a:ln w="9525">
            <a:solidFill>
              <a:srgbClr val="3D3D3D"/>
            </a:solidFill>
            <a:prstDash val="solid"/>
          </a:ln>
        </p:spPr>
        <p:txBody>
          <a:bodyPr/>
          <a:lstStyle/>
          <a:p>
            <a:endParaRPr lang="en-GB"/>
          </a:p>
        </p:txBody>
      </p:sp>
      <p:sp>
        <p:nvSpPr>
          <p:cNvPr id="13" name="Shape 11"/>
          <p:cNvSpPr/>
          <p:nvPr/>
        </p:nvSpPr>
        <p:spPr>
          <a:xfrm>
            <a:off x="777240" y="3154680"/>
            <a:ext cx="548640" cy="548640"/>
          </a:xfrm>
          <a:prstGeom prst="ellipse">
            <a:avLst/>
          </a:prstGeom>
          <a:solidFill>
            <a:srgbClr val="C9A24B"/>
          </a:solidFill>
          <a:ln w="12700">
            <a:solidFill>
              <a:srgbClr val="C9A24B"/>
            </a:solidFill>
            <a:prstDash val="solid"/>
          </a:ln>
        </p:spPr>
        <p:txBody>
          <a:bodyPr/>
          <a:lstStyle/>
          <a:p>
            <a:endParaRPr lang="en-GB"/>
          </a:p>
        </p:txBody>
      </p:sp>
      <p:sp>
        <p:nvSpPr>
          <p:cNvPr id="14" name="Text 12"/>
          <p:cNvSpPr txBox="1"/>
          <p:nvPr/>
        </p:nvSpPr>
        <p:spPr>
          <a:xfrm>
            <a:off x="777240" y="3154680"/>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2</a:t>
            </a:r>
            <a:endParaRPr lang="en-US" sz="1800" dirty="0"/>
          </a:p>
        </p:txBody>
      </p:sp>
      <p:sp>
        <p:nvSpPr>
          <p:cNvPr id="15" name="Text 13"/>
          <p:cNvSpPr txBox="1"/>
          <p:nvPr/>
        </p:nvSpPr>
        <p:spPr>
          <a:xfrm>
            <a:off x="1600200" y="2926080"/>
            <a:ext cx="9784080" cy="10058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With your partner: show Phil's "in charge" stillness, then Leah's desperation.</a:t>
            </a:r>
            <a:endParaRPr lang="en-US" sz="1900" dirty="0"/>
          </a:p>
        </p:txBody>
      </p:sp>
      <p:sp>
        <p:nvSpPr>
          <p:cNvPr id="16" name="Shape 14"/>
          <p:cNvSpPr/>
          <p:nvPr/>
        </p:nvSpPr>
        <p:spPr>
          <a:xfrm>
            <a:off x="548640" y="4114800"/>
            <a:ext cx="11064240" cy="1005840"/>
          </a:xfrm>
          <a:prstGeom prst="roundRect">
            <a:avLst>
              <a:gd name="adj" fmla="val 7273"/>
            </a:avLst>
          </a:prstGeom>
          <a:solidFill>
            <a:srgbClr val="3D3D3D"/>
          </a:solidFill>
          <a:ln w="9525">
            <a:solidFill>
              <a:srgbClr val="3D3D3D"/>
            </a:solidFill>
            <a:prstDash val="solid"/>
          </a:ln>
        </p:spPr>
        <p:txBody>
          <a:bodyPr/>
          <a:lstStyle/>
          <a:p>
            <a:endParaRPr lang="en-GB"/>
          </a:p>
        </p:txBody>
      </p:sp>
      <p:sp>
        <p:nvSpPr>
          <p:cNvPr id="17" name="Shape 15"/>
          <p:cNvSpPr/>
          <p:nvPr/>
        </p:nvSpPr>
        <p:spPr>
          <a:xfrm>
            <a:off x="777240" y="4343400"/>
            <a:ext cx="548640" cy="548640"/>
          </a:xfrm>
          <a:prstGeom prst="ellipse">
            <a:avLst/>
          </a:prstGeom>
          <a:solidFill>
            <a:srgbClr val="C9A24B"/>
          </a:solidFill>
          <a:ln w="12700">
            <a:solidFill>
              <a:srgbClr val="C9A24B"/>
            </a:solidFill>
            <a:prstDash val="solid"/>
          </a:ln>
        </p:spPr>
        <p:txBody>
          <a:bodyPr/>
          <a:lstStyle/>
          <a:p>
            <a:endParaRPr lang="en-GB"/>
          </a:p>
        </p:txBody>
      </p:sp>
      <p:sp>
        <p:nvSpPr>
          <p:cNvPr id="18" name="Text 16"/>
          <p:cNvSpPr txBox="1"/>
          <p:nvPr/>
        </p:nvSpPr>
        <p:spPr>
          <a:xfrm>
            <a:off x="777240" y="4343400"/>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3</a:t>
            </a:r>
            <a:endParaRPr lang="en-US" sz="1800" dirty="0"/>
          </a:p>
        </p:txBody>
      </p:sp>
      <p:sp>
        <p:nvSpPr>
          <p:cNvPr id="19" name="Text 17"/>
          <p:cNvSpPr txBox="1"/>
          <p:nvPr/>
        </p:nvSpPr>
        <p:spPr>
          <a:xfrm>
            <a:off x="1600200" y="4114800"/>
            <a:ext cx="9784080" cy="10058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Read your vocal and physical paragraphs to your partner. Is each E a DIFFERENT theme?</a:t>
            </a:r>
            <a:endParaRPr lang="en-US" sz="1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STAGE SPACE — I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I Do: Phil Is in Charge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STAGE SPACE — I do</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8732520" y="457200"/>
            <a:ext cx="548640" cy="548640"/>
          </a:xfrm>
          <a:prstGeom prst="ellipse">
            <a:avLst/>
          </a:prstGeom>
          <a:solidFill>
            <a:srgbClr val="6B3F69"/>
          </a:solidFill>
          <a:ln w="12700">
            <a:solidFill>
              <a:srgbClr val="6B3F69"/>
            </a:solidFill>
            <a:prstDash val="solid"/>
          </a:ln>
        </p:spPr>
        <p:txBody>
          <a:bodyPr/>
          <a:lstStyle/>
          <a:p>
            <a:endParaRPr lang="en-GB"/>
          </a:p>
        </p:txBody>
      </p:sp>
      <p:sp>
        <p:nvSpPr>
          <p:cNvPr id="9" name="Text 7"/>
          <p:cNvSpPr txBox="1"/>
          <p:nvPr/>
        </p:nvSpPr>
        <p:spPr>
          <a:xfrm>
            <a:off x="8732520" y="45720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S</a:t>
            </a:r>
            <a:endParaRPr lang="en-US" sz="1800" dirty="0"/>
          </a:p>
        </p:txBody>
      </p:sp>
      <p:sp>
        <p:nvSpPr>
          <p:cNvPr id="10" name="Shape 8"/>
          <p:cNvSpPr/>
          <p:nvPr/>
        </p:nvSpPr>
        <p:spPr>
          <a:xfrm>
            <a:off x="548640" y="1508760"/>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11" name="Shape 9"/>
          <p:cNvSpPr/>
          <p:nvPr/>
        </p:nvSpPr>
        <p:spPr>
          <a:xfrm>
            <a:off x="713232" y="1687068"/>
            <a:ext cx="512064" cy="512064"/>
          </a:xfrm>
          <a:prstGeom prst="ellipse">
            <a:avLst/>
          </a:prstGeom>
          <a:solidFill>
            <a:srgbClr val="C9A24B"/>
          </a:solidFill>
          <a:ln w="12700">
            <a:solidFill>
              <a:srgbClr val="C9A24B"/>
            </a:solidFill>
            <a:prstDash val="solid"/>
          </a:ln>
        </p:spPr>
        <p:txBody>
          <a:bodyPr/>
          <a:lstStyle/>
          <a:p>
            <a:endParaRPr lang="en-GB"/>
          </a:p>
        </p:txBody>
      </p:sp>
      <p:sp>
        <p:nvSpPr>
          <p:cNvPr id="12" name="Text 10"/>
          <p:cNvSpPr txBox="1"/>
          <p:nvPr/>
        </p:nvSpPr>
        <p:spPr>
          <a:xfrm>
            <a:off x="713232" y="1687068"/>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C</a:t>
            </a:r>
            <a:endParaRPr lang="en-US" sz="1600" dirty="0"/>
          </a:p>
        </p:txBody>
      </p:sp>
      <p:sp>
        <p:nvSpPr>
          <p:cNvPr id="13" name="Text 11"/>
          <p:cNvSpPr txBox="1"/>
          <p:nvPr/>
        </p:nvSpPr>
        <p:spPr>
          <a:xfrm>
            <a:off x="1417320" y="1508760"/>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Earlier in the play John Tate led the group; by this point Phil has taken his place, and by the end he will be left alone in the field.</a:t>
            </a:r>
            <a:endParaRPr lang="en-US" sz="1300" dirty="0"/>
          </a:p>
        </p:txBody>
      </p:sp>
      <p:sp>
        <p:nvSpPr>
          <p:cNvPr id="14" name="Shape 12"/>
          <p:cNvSpPr/>
          <p:nvPr/>
        </p:nvSpPr>
        <p:spPr>
          <a:xfrm>
            <a:off x="548640" y="2487168"/>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15" name="Shape 13"/>
          <p:cNvSpPr/>
          <p:nvPr/>
        </p:nvSpPr>
        <p:spPr>
          <a:xfrm>
            <a:off x="713232" y="2665476"/>
            <a:ext cx="512064" cy="512064"/>
          </a:xfrm>
          <a:prstGeom prst="ellipse">
            <a:avLst/>
          </a:prstGeom>
          <a:solidFill>
            <a:srgbClr val="990011"/>
          </a:solidFill>
          <a:ln w="12700">
            <a:solidFill>
              <a:srgbClr val="990011"/>
            </a:solidFill>
            <a:prstDash val="solid"/>
          </a:ln>
        </p:spPr>
        <p:txBody>
          <a:bodyPr/>
          <a:lstStyle/>
          <a:p>
            <a:endParaRPr lang="en-GB"/>
          </a:p>
        </p:txBody>
      </p:sp>
      <p:sp>
        <p:nvSpPr>
          <p:cNvPr id="16" name="Text 14"/>
          <p:cNvSpPr txBox="1"/>
          <p:nvPr/>
        </p:nvSpPr>
        <p:spPr>
          <a:xfrm>
            <a:off x="713232" y="2665476"/>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I</a:t>
            </a:r>
            <a:endParaRPr lang="en-US" sz="1600" dirty="0"/>
          </a:p>
        </p:txBody>
      </p:sp>
      <p:sp>
        <p:nvSpPr>
          <p:cNvPr id="17" name="Text 15"/>
          <p:cNvSpPr txBox="1"/>
          <p:nvPr/>
        </p:nvSpPr>
        <p:spPr>
          <a:xfrm>
            <a:off x="1417320" y="2487168"/>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On the line "Go back home. Don't say anything to anybody about this", I would tell the actor to stay centre stage and use proxemics to send each character away.</a:t>
            </a:r>
            <a:endParaRPr lang="en-US" sz="1300" dirty="0"/>
          </a:p>
        </p:txBody>
      </p:sp>
      <p:sp>
        <p:nvSpPr>
          <p:cNvPr id="18" name="Shape 16"/>
          <p:cNvSpPr/>
          <p:nvPr/>
        </p:nvSpPr>
        <p:spPr>
          <a:xfrm>
            <a:off x="548640" y="3465576"/>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19" name="Shape 17"/>
          <p:cNvSpPr/>
          <p:nvPr/>
        </p:nvSpPr>
        <p:spPr>
          <a:xfrm>
            <a:off x="713232" y="3643884"/>
            <a:ext cx="512064" cy="512064"/>
          </a:xfrm>
          <a:prstGeom prst="ellipse">
            <a:avLst/>
          </a:prstGeom>
          <a:solidFill>
            <a:srgbClr val="1F5C4E"/>
          </a:solidFill>
          <a:ln w="12700">
            <a:solidFill>
              <a:srgbClr val="1F5C4E"/>
            </a:solidFill>
            <a:prstDash val="solid"/>
          </a:ln>
        </p:spPr>
        <p:txBody>
          <a:bodyPr/>
          <a:lstStyle/>
          <a:p>
            <a:endParaRPr lang="en-GB"/>
          </a:p>
        </p:txBody>
      </p:sp>
      <p:sp>
        <p:nvSpPr>
          <p:cNvPr id="20" name="Text 18"/>
          <p:cNvSpPr txBox="1"/>
          <p:nvPr/>
        </p:nvSpPr>
        <p:spPr>
          <a:xfrm>
            <a:off x="713232" y="3643884"/>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D</a:t>
            </a:r>
            <a:endParaRPr lang="en-US" sz="1600" dirty="0"/>
          </a:p>
        </p:txBody>
      </p:sp>
      <p:sp>
        <p:nvSpPr>
          <p:cNvPr id="21" name="Text 19"/>
          <p:cNvSpPr txBox="1"/>
          <p:nvPr/>
        </p:nvSpPr>
        <p:spPr>
          <a:xfrm>
            <a:off x="1417320" y="3465576"/>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Phil stands centre stage, unmoving, while Brian leads Adam off upstage, then Jan and Mark exit stage left and Lou follows. As the stage empties, only Leah is left, 3 metres downstage of him.</a:t>
            </a:r>
            <a:endParaRPr lang="en-US" sz="1300" dirty="0"/>
          </a:p>
        </p:txBody>
      </p:sp>
      <p:sp>
        <p:nvSpPr>
          <p:cNvPr id="22" name="Shape 20"/>
          <p:cNvSpPr/>
          <p:nvPr/>
        </p:nvSpPr>
        <p:spPr>
          <a:xfrm>
            <a:off x="548640" y="4443984"/>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23" name="Shape 21"/>
          <p:cNvSpPr/>
          <p:nvPr/>
        </p:nvSpPr>
        <p:spPr>
          <a:xfrm>
            <a:off x="713232" y="4622292"/>
            <a:ext cx="512064" cy="512064"/>
          </a:xfrm>
          <a:prstGeom prst="ellipse">
            <a:avLst/>
          </a:prstGeom>
          <a:solidFill>
            <a:srgbClr val="2C4A6E"/>
          </a:solidFill>
          <a:ln w="12700">
            <a:solidFill>
              <a:srgbClr val="2C4A6E"/>
            </a:solidFill>
            <a:prstDash val="solid"/>
          </a:ln>
        </p:spPr>
        <p:txBody>
          <a:bodyPr/>
          <a:lstStyle/>
          <a:p>
            <a:endParaRPr lang="en-GB"/>
          </a:p>
        </p:txBody>
      </p:sp>
      <p:sp>
        <p:nvSpPr>
          <p:cNvPr id="24" name="Text 22"/>
          <p:cNvSpPr txBox="1"/>
          <p:nvPr/>
        </p:nvSpPr>
        <p:spPr>
          <a:xfrm>
            <a:off x="713232" y="4622292"/>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E</a:t>
            </a:r>
            <a:endParaRPr lang="en-US" sz="1600" dirty="0"/>
          </a:p>
        </p:txBody>
      </p:sp>
      <p:sp>
        <p:nvSpPr>
          <p:cNvPr id="25" name="Text 23"/>
          <p:cNvSpPr txBox="1"/>
          <p:nvPr/>
        </p:nvSpPr>
        <p:spPr>
          <a:xfrm>
            <a:off x="1417320" y="4443984"/>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This is effective because everyone moves while Phil stays still, showing his total control of the space, linking to the theme of group pressure.</a:t>
            </a:r>
            <a:endParaRPr lang="en-US" sz="1300" dirty="0"/>
          </a:p>
        </p:txBody>
      </p:sp>
      <p:sp>
        <p:nvSpPr>
          <p:cNvPr id="26" name="Shape 24"/>
          <p:cNvSpPr/>
          <p:nvPr/>
        </p:nvSpPr>
        <p:spPr>
          <a:xfrm>
            <a:off x="548640" y="5422392"/>
            <a:ext cx="11064240" cy="868680"/>
          </a:xfrm>
          <a:prstGeom prst="roundRect">
            <a:avLst>
              <a:gd name="adj" fmla="val 8421"/>
            </a:avLst>
          </a:prstGeom>
          <a:solidFill>
            <a:srgbClr val="3D3D3D"/>
          </a:solidFill>
          <a:ln w="9525">
            <a:solidFill>
              <a:srgbClr val="3D3D3D"/>
            </a:solidFill>
            <a:prstDash val="solid"/>
          </a:ln>
        </p:spPr>
        <p:txBody>
          <a:bodyPr/>
          <a:lstStyle/>
          <a:p>
            <a:endParaRPr lang="en-GB"/>
          </a:p>
        </p:txBody>
      </p:sp>
      <p:sp>
        <p:nvSpPr>
          <p:cNvPr id="27" name="Shape 25"/>
          <p:cNvSpPr/>
          <p:nvPr/>
        </p:nvSpPr>
        <p:spPr>
          <a:xfrm>
            <a:off x="713232" y="5600700"/>
            <a:ext cx="512064" cy="512064"/>
          </a:xfrm>
          <a:prstGeom prst="ellipse">
            <a:avLst/>
          </a:prstGeom>
          <a:solidFill>
            <a:srgbClr val="6B3F69"/>
          </a:solidFill>
          <a:ln w="12700">
            <a:solidFill>
              <a:srgbClr val="6B3F69"/>
            </a:solidFill>
            <a:prstDash val="solid"/>
          </a:ln>
        </p:spPr>
        <p:txBody>
          <a:bodyPr/>
          <a:lstStyle/>
          <a:p>
            <a:endParaRPr lang="en-GB"/>
          </a:p>
        </p:txBody>
      </p:sp>
      <p:sp>
        <p:nvSpPr>
          <p:cNvPr id="28" name="Text 26"/>
          <p:cNvSpPr txBox="1"/>
          <p:nvPr/>
        </p:nvSpPr>
        <p:spPr>
          <a:xfrm>
            <a:off x="713232" y="5600700"/>
            <a:ext cx="512064"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R</a:t>
            </a:r>
            <a:endParaRPr lang="en-US" sz="1600" dirty="0"/>
          </a:p>
        </p:txBody>
      </p:sp>
      <p:sp>
        <p:nvSpPr>
          <p:cNvPr id="29" name="Text 27"/>
          <p:cNvSpPr txBox="1"/>
          <p:nvPr/>
        </p:nvSpPr>
        <p:spPr>
          <a:xfrm>
            <a:off x="1417320" y="5422392"/>
            <a:ext cx="1001268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The audience watch Phil clear the stage like a chess player moving pieces, and are left with a clear message about how much power one silent person can hold.</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STAGE SPACE — WE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We Do: Leah Is Desperate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STAGE SPACE — We do</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4 MIN</a:t>
            </a:r>
            <a:endParaRPr lang="en-US" sz="1400" dirty="0"/>
          </a:p>
        </p:txBody>
      </p:sp>
      <p:sp>
        <p:nvSpPr>
          <p:cNvPr id="8" name="Shape 6"/>
          <p:cNvSpPr/>
          <p:nvPr/>
        </p:nvSpPr>
        <p:spPr>
          <a:xfrm>
            <a:off x="548640" y="1600200"/>
            <a:ext cx="5486400" cy="4617720"/>
          </a:xfrm>
          <a:prstGeom prst="roundRect">
            <a:avLst>
              <a:gd name="adj" fmla="val 1584"/>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822960" y="1737360"/>
            <a:ext cx="4937760" cy="320040"/>
          </a:xfrm>
          <a:prstGeom prst="rect">
            <a:avLst/>
          </a:prstGeom>
          <a:noFill/>
          <a:ln/>
        </p:spPr>
        <p:txBody>
          <a:bodyPr wrap="square" lIns="0" tIns="0" rIns="0" bIns="0" rtlCol="0" anchor="t"/>
          <a:lstStyle/>
          <a:p>
            <a:pPr marL="0" indent="0">
              <a:buNone/>
            </a:pPr>
            <a:r>
              <a:rPr lang="en-US" sz="1300" b="1" kern="0" spc="100" dirty="0">
                <a:solidFill>
                  <a:srgbClr val="6B3F69"/>
                </a:solidFill>
                <a:latin typeface="Calibri" pitchFamily="34" charset="0"/>
                <a:ea typeface="Calibri" pitchFamily="34" charset="-122"/>
                <a:cs typeface="Calibri" pitchFamily="34" charset="-120"/>
              </a:rPr>
              <a:t>QUESTIONS FOR THE CLASS</a:t>
            </a:r>
            <a:endParaRPr lang="en-US" sz="1300" dirty="0"/>
          </a:p>
        </p:txBody>
      </p:sp>
      <p:sp>
        <p:nvSpPr>
          <p:cNvPr id="10" name="Shape 8"/>
          <p:cNvSpPr/>
          <p:nvPr/>
        </p:nvSpPr>
        <p:spPr>
          <a:xfrm>
            <a:off x="822960" y="2240280"/>
            <a:ext cx="457200" cy="45720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224028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C</a:t>
            </a:r>
            <a:endParaRPr lang="en-US" sz="1400" dirty="0"/>
          </a:p>
        </p:txBody>
      </p:sp>
      <p:sp>
        <p:nvSpPr>
          <p:cNvPr id="12" name="Text 10"/>
          <p:cNvSpPr txBox="1"/>
          <p:nvPr/>
        </p:nvSpPr>
        <p:spPr>
          <a:xfrm>
            <a:off x="1417320" y="2148840"/>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Where is Leah in relation to Phil as the stage empties? Why?</a:t>
            </a:r>
            <a:endParaRPr lang="en-US" sz="1400" dirty="0"/>
          </a:p>
        </p:txBody>
      </p:sp>
      <p:sp>
        <p:nvSpPr>
          <p:cNvPr id="13" name="Shape 11"/>
          <p:cNvSpPr/>
          <p:nvPr/>
        </p:nvSpPr>
        <p:spPr>
          <a:xfrm>
            <a:off x="822960" y="3044952"/>
            <a:ext cx="457200" cy="457200"/>
          </a:xfrm>
          <a:prstGeom prst="ellipse">
            <a:avLst/>
          </a:prstGeom>
          <a:solidFill>
            <a:srgbClr val="990011"/>
          </a:solidFill>
          <a:ln w="12700">
            <a:solidFill>
              <a:srgbClr val="990011"/>
            </a:solidFill>
            <a:prstDash val="solid"/>
          </a:ln>
        </p:spPr>
        <p:txBody>
          <a:bodyPr/>
          <a:lstStyle/>
          <a:p>
            <a:endParaRPr lang="en-GB"/>
          </a:p>
        </p:txBody>
      </p:sp>
      <p:sp>
        <p:nvSpPr>
          <p:cNvPr id="14" name="Text 12"/>
          <p:cNvSpPr txBox="1"/>
          <p:nvPr/>
        </p:nvSpPr>
        <p:spPr>
          <a:xfrm>
            <a:off x="822960" y="3044952"/>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I</a:t>
            </a:r>
            <a:endParaRPr lang="en-US" sz="1400" dirty="0"/>
          </a:p>
        </p:txBody>
      </p:sp>
      <p:sp>
        <p:nvSpPr>
          <p:cNvPr id="15" name="Text 13"/>
          <p:cNvSpPr txBox="1"/>
          <p:nvPr/>
        </p:nvSpPr>
        <p:spPr>
          <a:xfrm>
            <a:off x="1417320" y="2953512"/>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Which line or stage direction? Which stage-space skills?</a:t>
            </a:r>
            <a:endParaRPr lang="en-US" sz="1400" dirty="0"/>
          </a:p>
        </p:txBody>
      </p:sp>
      <p:sp>
        <p:nvSpPr>
          <p:cNvPr id="16" name="Shape 14"/>
          <p:cNvSpPr/>
          <p:nvPr/>
        </p:nvSpPr>
        <p:spPr>
          <a:xfrm>
            <a:off x="822960" y="3849624"/>
            <a:ext cx="457200" cy="457200"/>
          </a:xfrm>
          <a:prstGeom prst="ellipse">
            <a:avLst/>
          </a:prstGeom>
          <a:solidFill>
            <a:srgbClr val="1F5C4E"/>
          </a:solidFill>
          <a:ln w="12700">
            <a:solidFill>
              <a:srgbClr val="1F5C4E"/>
            </a:solidFill>
            <a:prstDash val="solid"/>
          </a:ln>
        </p:spPr>
        <p:txBody>
          <a:bodyPr/>
          <a:lstStyle/>
          <a:p>
            <a:endParaRPr lang="en-GB"/>
          </a:p>
        </p:txBody>
      </p:sp>
      <p:sp>
        <p:nvSpPr>
          <p:cNvPr id="17" name="Text 15"/>
          <p:cNvSpPr txBox="1"/>
          <p:nvPr/>
        </p:nvSpPr>
        <p:spPr>
          <a:xfrm>
            <a:off x="822960" y="384962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D</a:t>
            </a:r>
            <a:endParaRPr lang="en-US" sz="1400" dirty="0"/>
          </a:p>
        </p:txBody>
      </p:sp>
      <p:sp>
        <p:nvSpPr>
          <p:cNvPr id="18" name="Text 16"/>
          <p:cNvSpPr txBox="1"/>
          <p:nvPr/>
        </p:nvSpPr>
        <p:spPr>
          <a:xfrm>
            <a:off x="1417320" y="3758184"/>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Exactly where does she move, how far, which area?</a:t>
            </a:r>
            <a:endParaRPr lang="en-US" sz="1400" dirty="0"/>
          </a:p>
        </p:txBody>
      </p:sp>
      <p:sp>
        <p:nvSpPr>
          <p:cNvPr id="19" name="Shape 17"/>
          <p:cNvSpPr/>
          <p:nvPr/>
        </p:nvSpPr>
        <p:spPr>
          <a:xfrm>
            <a:off x="822960" y="4654296"/>
            <a:ext cx="457200" cy="457200"/>
          </a:xfrm>
          <a:prstGeom prst="ellipse">
            <a:avLst/>
          </a:prstGeom>
          <a:solidFill>
            <a:srgbClr val="2C4A6E"/>
          </a:solidFill>
          <a:ln w="12700">
            <a:solidFill>
              <a:srgbClr val="2C4A6E"/>
            </a:solidFill>
            <a:prstDash val="solid"/>
          </a:ln>
        </p:spPr>
        <p:txBody>
          <a:bodyPr/>
          <a:lstStyle/>
          <a:p>
            <a:endParaRPr lang="en-GB"/>
          </a:p>
        </p:txBody>
      </p:sp>
      <p:sp>
        <p:nvSpPr>
          <p:cNvPr id="20" name="Text 18"/>
          <p:cNvSpPr txBox="1"/>
          <p:nvPr/>
        </p:nvSpPr>
        <p:spPr>
          <a:xfrm>
            <a:off x="822960" y="4654296"/>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E</a:t>
            </a:r>
            <a:endParaRPr lang="en-US" sz="1400" dirty="0"/>
          </a:p>
        </p:txBody>
      </p:sp>
      <p:sp>
        <p:nvSpPr>
          <p:cNvPr id="21" name="Text 19"/>
          <p:cNvSpPr txBox="1"/>
          <p:nvPr/>
        </p:nvSpPr>
        <p:spPr>
          <a:xfrm>
            <a:off x="1417320" y="4562856"/>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Which theme, different again?</a:t>
            </a:r>
            <a:endParaRPr lang="en-US" sz="1400" dirty="0"/>
          </a:p>
        </p:txBody>
      </p:sp>
      <p:sp>
        <p:nvSpPr>
          <p:cNvPr id="22" name="Shape 20"/>
          <p:cNvSpPr/>
          <p:nvPr/>
        </p:nvSpPr>
        <p:spPr>
          <a:xfrm>
            <a:off x="822960" y="5458968"/>
            <a:ext cx="457200" cy="457200"/>
          </a:xfrm>
          <a:prstGeom prst="ellipse">
            <a:avLst/>
          </a:prstGeom>
          <a:solidFill>
            <a:srgbClr val="6B3F69"/>
          </a:solidFill>
          <a:ln w="12700">
            <a:solidFill>
              <a:srgbClr val="6B3F69"/>
            </a:solidFill>
            <a:prstDash val="solid"/>
          </a:ln>
        </p:spPr>
        <p:txBody>
          <a:bodyPr/>
          <a:lstStyle/>
          <a:p>
            <a:endParaRPr lang="en-GB"/>
          </a:p>
        </p:txBody>
      </p:sp>
      <p:sp>
        <p:nvSpPr>
          <p:cNvPr id="23" name="Text 21"/>
          <p:cNvSpPr txBox="1"/>
          <p:nvPr/>
        </p:nvSpPr>
        <p:spPr>
          <a:xfrm>
            <a:off x="822960" y="54589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R</a:t>
            </a:r>
            <a:endParaRPr lang="en-US" sz="1400" dirty="0"/>
          </a:p>
        </p:txBody>
      </p:sp>
      <p:sp>
        <p:nvSpPr>
          <p:cNvPr id="24" name="Text 22"/>
          <p:cNvSpPr txBox="1"/>
          <p:nvPr/>
        </p:nvSpPr>
        <p:spPr>
          <a:xfrm>
            <a:off x="1417320" y="5367528"/>
            <a:ext cx="4480560" cy="658368"/>
          </a:xfrm>
          <a:prstGeom prst="rect">
            <a:avLst/>
          </a:prstGeom>
          <a:noFill/>
          <a:ln/>
        </p:spPr>
        <p:txBody>
          <a:bodyPr wrap="square" lIns="0" tIns="0" rIns="0" bIns="0" rtlCol="0" anchor="ctr"/>
          <a:lstStyle/>
          <a:p>
            <a:pPr marL="0" indent="0">
              <a:buNone/>
            </a:pPr>
            <a:r>
              <a:rPr lang="en-US" sz="1400" dirty="0">
                <a:solidFill>
                  <a:srgbClr val="222222"/>
                </a:solidFill>
                <a:latin typeface="Calibri" pitchFamily="34" charset="0"/>
                <a:ea typeface="Calibri" pitchFamily="34" charset="-122"/>
                <a:cs typeface="Calibri" pitchFamily="34" charset="-120"/>
              </a:rPr>
              <a:t>What message do we leave the audience with?</a:t>
            </a:r>
            <a:endParaRPr lang="en-US" sz="1400" dirty="0"/>
          </a:p>
        </p:txBody>
      </p:sp>
      <p:sp>
        <p:nvSpPr>
          <p:cNvPr id="25" name="Shape 23"/>
          <p:cNvSpPr/>
          <p:nvPr/>
        </p:nvSpPr>
        <p:spPr>
          <a:xfrm>
            <a:off x="6217920" y="1600200"/>
            <a:ext cx="5394960" cy="4617720"/>
          </a:xfrm>
          <a:prstGeom prst="roundRect">
            <a:avLst>
              <a:gd name="adj" fmla="val 1584"/>
            </a:avLst>
          </a:prstGeom>
          <a:solidFill>
            <a:srgbClr val="FFFFFF"/>
          </a:solidFill>
          <a:ln w="19050">
            <a:solidFill>
              <a:srgbClr val="6B3F69"/>
            </a:solidFill>
            <a:prstDash val="solid"/>
          </a:ln>
        </p:spPr>
        <p:txBody>
          <a:bodyPr/>
          <a:lstStyle/>
          <a:p>
            <a:endParaRPr lang="en-GB"/>
          </a:p>
        </p:txBody>
      </p:sp>
      <p:sp>
        <p:nvSpPr>
          <p:cNvPr id="26" name="Text 24"/>
          <p:cNvSpPr txBox="1"/>
          <p:nvPr/>
        </p:nvSpPr>
        <p:spPr>
          <a:xfrm>
            <a:off x="6492240" y="1737360"/>
            <a:ext cx="4846320" cy="320040"/>
          </a:xfrm>
          <a:prstGeom prst="rect">
            <a:avLst/>
          </a:prstGeom>
          <a:noFill/>
          <a:ln/>
        </p:spPr>
        <p:txBody>
          <a:bodyPr wrap="square" lIns="0" tIns="0" rIns="0" bIns="0" rtlCol="0" anchor="t"/>
          <a:lstStyle/>
          <a:p>
            <a:pPr marL="0" indent="0">
              <a:buNone/>
            </a:pPr>
            <a:r>
              <a:rPr lang="en-US" sz="1300" b="1" kern="0" spc="100" dirty="0">
                <a:solidFill>
                  <a:srgbClr val="6B3F69"/>
                </a:solidFill>
                <a:latin typeface="Calibri" pitchFamily="34" charset="0"/>
                <a:ea typeface="Calibri" pitchFamily="34" charset="-122"/>
                <a:cs typeface="Calibri" pitchFamily="34" charset="-120"/>
              </a:rPr>
              <a:t>OUR I AND D</a:t>
            </a:r>
            <a:endParaRPr lang="en-US" sz="1300" dirty="0"/>
          </a:p>
        </p:txBody>
      </p:sp>
      <p:sp>
        <p:nvSpPr>
          <p:cNvPr id="27" name="Text 25"/>
          <p:cNvSpPr txBox="1"/>
          <p:nvPr/>
        </p:nvSpPr>
        <p:spPr>
          <a:xfrm>
            <a:off x="6492240" y="2194560"/>
            <a:ext cx="4846320" cy="1554480"/>
          </a:xfrm>
          <a:prstGeom prst="rect">
            <a:avLst/>
          </a:prstGeom>
          <a:noFill/>
          <a:ln/>
        </p:spPr>
        <p:txBody>
          <a:bodyPr wrap="square" lIns="0" tIns="0" rIns="0" bIns="0" rtlCol="0" anchor="t"/>
          <a:lstStyle/>
          <a:p>
            <a:pPr marL="0" indent="0">
              <a:buNone/>
            </a:pPr>
            <a:r>
              <a:rPr lang="en-US" sz="1600" dirty="0">
                <a:solidFill>
                  <a:srgbClr val="222222"/>
                </a:solidFill>
                <a:latin typeface="Cambria" pitchFamily="34" charset="0"/>
                <a:ea typeface="Cambria" pitchFamily="34" charset="-122"/>
                <a:cs typeface="Cambria" pitchFamily="34" charset="-120"/>
              </a:rPr>
              <a:t>On "______", I would tell the actor to move ______ (upstage / downstage / stage left / right), ___ metres from ______, so that ______.</a:t>
            </a:r>
            <a:endParaRPr lang="en-US" sz="1600" dirty="0"/>
          </a:p>
        </p:txBody>
      </p:sp>
      <p:sp>
        <p:nvSpPr>
          <p:cNvPr id="28" name="Text 26"/>
          <p:cNvSpPr txBox="1"/>
          <p:nvPr/>
        </p:nvSpPr>
        <p:spPr>
          <a:xfrm>
            <a:off x="6492240" y="3840480"/>
            <a:ext cx="4846320" cy="365760"/>
          </a:xfrm>
          <a:prstGeom prst="rect">
            <a:avLst/>
          </a:prstGeom>
          <a:noFill/>
          <a:ln/>
        </p:spPr>
        <p:txBody>
          <a:bodyPr wrap="square" lIns="0" tIns="0" rIns="0" bIns="0" rtlCol="0" anchor="t"/>
          <a:lstStyle/>
          <a:p>
            <a:pPr marL="0" indent="0">
              <a:buNone/>
            </a:pPr>
            <a:r>
              <a:rPr lang="en-US" sz="1300" b="1" dirty="0">
                <a:solidFill>
                  <a:srgbClr val="5A5A5A"/>
                </a:solidFill>
                <a:latin typeface="Calibri" pitchFamily="34" charset="0"/>
                <a:ea typeface="Calibri" pitchFamily="34" charset="-122"/>
                <a:cs typeface="Calibri" pitchFamily="34" charset="-120"/>
              </a:rPr>
              <a:t>Class version (all five letters):</a:t>
            </a:r>
            <a:endParaRPr lang="en-US" sz="1300" dirty="0"/>
          </a:p>
        </p:txBody>
      </p:sp>
      <p:sp>
        <p:nvSpPr>
          <p:cNvPr id="29" name="Shape 27"/>
          <p:cNvSpPr/>
          <p:nvPr/>
        </p:nvSpPr>
        <p:spPr>
          <a:xfrm>
            <a:off x="6492240" y="4480560"/>
            <a:ext cx="4846320" cy="0"/>
          </a:xfrm>
          <a:prstGeom prst="line">
            <a:avLst/>
          </a:prstGeom>
          <a:noFill/>
          <a:ln w="12700">
            <a:solidFill>
              <a:srgbClr val="DDD9D2"/>
            </a:solidFill>
            <a:prstDash val="solid"/>
          </a:ln>
        </p:spPr>
        <p:txBody>
          <a:bodyPr/>
          <a:lstStyle/>
          <a:p>
            <a:endParaRPr lang="en-GB"/>
          </a:p>
        </p:txBody>
      </p:sp>
      <p:sp>
        <p:nvSpPr>
          <p:cNvPr id="30" name="Shape 28"/>
          <p:cNvSpPr/>
          <p:nvPr/>
        </p:nvSpPr>
        <p:spPr>
          <a:xfrm>
            <a:off x="6492240" y="4892040"/>
            <a:ext cx="4846320" cy="0"/>
          </a:xfrm>
          <a:prstGeom prst="line">
            <a:avLst/>
          </a:prstGeom>
          <a:noFill/>
          <a:ln w="12700">
            <a:solidFill>
              <a:srgbClr val="DDD9D2"/>
            </a:solidFill>
            <a:prstDash val="solid"/>
          </a:ln>
        </p:spPr>
        <p:txBody>
          <a:bodyPr/>
          <a:lstStyle/>
          <a:p>
            <a:endParaRPr lang="en-GB"/>
          </a:p>
        </p:txBody>
      </p:sp>
      <p:sp>
        <p:nvSpPr>
          <p:cNvPr id="31" name="Shape 29"/>
          <p:cNvSpPr/>
          <p:nvPr/>
        </p:nvSpPr>
        <p:spPr>
          <a:xfrm>
            <a:off x="6492240" y="5303520"/>
            <a:ext cx="4846320" cy="0"/>
          </a:xfrm>
          <a:prstGeom prst="line">
            <a:avLst/>
          </a:prstGeom>
          <a:noFill/>
          <a:ln w="12700">
            <a:solidFill>
              <a:srgbClr val="DDD9D2"/>
            </a:solidFill>
            <a:prstDash val="solid"/>
          </a:ln>
        </p:spPr>
        <p:txBody>
          <a:bodyPr/>
          <a:lstStyle/>
          <a:p>
            <a:endParaRPr lang="en-GB"/>
          </a:p>
        </p:txBody>
      </p:sp>
      <p:sp>
        <p:nvSpPr>
          <p:cNvPr id="32" name="Shape 30"/>
          <p:cNvSpPr/>
          <p:nvPr/>
        </p:nvSpPr>
        <p:spPr>
          <a:xfrm>
            <a:off x="6492240" y="5715000"/>
            <a:ext cx="4846320" cy="0"/>
          </a:xfrm>
          <a:prstGeom prst="line">
            <a:avLst/>
          </a:prstGeom>
          <a:noFill/>
          <a:ln w="12700">
            <a:solidFill>
              <a:srgbClr val="DDD9D2"/>
            </a:solidFill>
            <a:prstDash val="solid"/>
          </a:ln>
        </p:spPr>
        <p:txBody>
          <a:bodyPr/>
          <a:lstStyle/>
          <a:p>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STAGE SPACE — YOU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You Do: Your Character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STAGE SPACE — You do</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6 MIN</a:t>
            </a:r>
            <a:endParaRPr lang="en-US" sz="1400" dirty="0"/>
          </a:p>
        </p:txBody>
      </p:sp>
      <p:sp>
        <p:nvSpPr>
          <p:cNvPr id="8" name="Text 6"/>
          <p:cNvSpPr txBox="1"/>
          <p:nvPr/>
        </p:nvSpPr>
        <p:spPr>
          <a:xfrm>
            <a:off x="548640" y="1371600"/>
            <a:ext cx="11064240" cy="411480"/>
          </a:xfrm>
          <a:prstGeom prst="rect">
            <a:avLst/>
          </a:prstGeom>
          <a:noFill/>
          <a:ln/>
        </p:spPr>
        <p:txBody>
          <a:bodyPr wrap="square" lIns="0" tIns="0" rIns="0" bIns="0" rtlCol="0" anchor="t"/>
          <a:lstStyle/>
          <a:p>
            <a:pPr marL="0" indent="0">
              <a:buNone/>
            </a:pPr>
            <a:r>
              <a:rPr lang="en-US" sz="1450" i="1" dirty="0">
                <a:solidFill>
                  <a:srgbClr val="5A5A5A"/>
                </a:solidFill>
                <a:latin typeface="Calibri" pitchFamily="34" charset="0"/>
                <a:ea typeface="Calibri" pitchFamily="34" charset="-122"/>
                <a:cs typeface="Calibri" pitchFamily="34" charset="-120"/>
              </a:rPr>
              <a:t>Lou is unsure · Brian is excited · Jan is worried. Write a full CIDER paragraph in your booklet.</a:t>
            </a:r>
            <a:endParaRPr lang="en-US" sz="1450" dirty="0"/>
          </a:p>
        </p:txBody>
      </p:sp>
      <p:sp>
        <p:nvSpPr>
          <p:cNvPr id="9" name="Shape 7"/>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txBody>
          <a:bodyPr/>
          <a:lstStyle/>
          <a:p>
            <a:endParaRPr lang="en-GB"/>
          </a:p>
        </p:txBody>
      </p:sp>
      <p:sp>
        <p:nvSpPr>
          <p:cNvPr id="10" name="Shape 8"/>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txBody>
          <a:bodyPr/>
          <a:lstStyle/>
          <a:p>
            <a:endParaRPr lang="en-GB"/>
          </a:p>
        </p:txBody>
      </p:sp>
      <p:sp>
        <p:nvSpPr>
          <p:cNvPr id="11" name="Text 9"/>
          <p:cNvSpPr txBox="1"/>
          <p:nvPr/>
        </p:nvSpPr>
        <p:spPr>
          <a:xfrm>
            <a:off x="7772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2" name="Text 10"/>
          <p:cNvSpPr txBox="1"/>
          <p:nvPr/>
        </p:nvSpPr>
        <p:spPr>
          <a:xfrm>
            <a:off x="777240" y="2606040"/>
            <a:ext cx="4389120" cy="1097280"/>
          </a:xfrm>
          <a:prstGeom prst="rect">
            <a:avLst/>
          </a:prstGeom>
          <a:noFill/>
          <a:ln/>
        </p:spPr>
        <p:txBody>
          <a:bodyPr wrap="square" lIns="0" tIns="0" rIns="0" bIns="0" rtlCol="0" anchor="t"/>
          <a:lstStyle/>
          <a:p>
            <a:pPr marL="0" indent="0">
              <a:buNone/>
            </a:pPr>
            <a:r>
              <a:rPr lang="en-US" sz="1400" dirty="0">
                <a:solidFill>
                  <a:srgbClr val="222222"/>
                </a:solidFill>
                <a:latin typeface="Calibri" pitchFamily="34" charset="0"/>
                <a:ea typeface="Calibri" pitchFamily="34" charset="-122"/>
                <a:cs typeface="Calibri" pitchFamily="34" charset="-120"/>
              </a:rPr>
              <a:t>"On '______', I would tell the actor to move ______ (stage area), ___ metres from ______, so that ______."</a:t>
            </a:r>
            <a:endParaRPr lang="en-US" sz="1400" dirty="0"/>
          </a:p>
        </p:txBody>
      </p:sp>
      <p:sp>
        <p:nvSpPr>
          <p:cNvPr id="13" name="Text 11"/>
          <p:cNvSpPr txBox="1"/>
          <p:nvPr/>
        </p:nvSpPr>
        <p:spPr>
          <a:xfrm>
            <a:off x="777240" y="3749040"/>
            <a:ext cx="4389120" cy="1280160"/>
          </a:xfrm>
          <a:prstGeom prst="rect">
            <a:avLst/>
          </a:prstGeom>
          <a:noFill/>
          <a:ln/>
        </p:spPr>
        <p:txBody>
          <a:bodyPr wrap="square" lIns="0" tIns="0" rIns="0" bIns="0" rtlCol="0" anchor="t"/>
          <a:lstStyle/>
          <a:p>
            <a:pPr marL="0" indent="0">
              <a:buNone/>
            </a:pPr>
            <a:r>
              <a:rPr lang="en-US" sz="1200" dirty="0">
                <a:solidFill>
                  <a:srgbClr val="5A5A5A"/>
                </a:solidFill>
                <a:latin typeface="Calibri" pitchFamily="34" charset="0"/>
                <a:ea typeface="Calibri" pitchFamily="34" charset="-122"/>
                <a:cs typeface="Calibri" pitchFamily="34" charset="-120"/>
              </a:rPr>
              <a:t>Stage space: proxemics · levels · upstage · downstage · stage left · stage right · entrances · exits</a:t>
            </a:r>
            <a:endParaRPr lang="en-US" sz="1200" dirty="0"/>
          </a:p>
          <a:p>
            <a:pPr marL="0" indent="0">
              <a:buNone/>
            </a:pPr>
            <a:r>
              <a:rPr lang="en-US" sz="1200" dirty="0">
                <a:solidFill>
                  <a:srgbClr val="5A5A5A"/>
                </a:solidFill>
                <a:latin typeface="Calibri" pitchFamily="34" charset="0"/>
                <a:ea typeface="Calibri" pitchFamily="34" charset="-122"/>
                <a:cs typeface="Calibri" pitchFamily="34" charset="-120"/>
              </a:rPr>
              <a:t>Kelly's directions: Pause. · Beat. · She stares at him. · They all stare at Phil.</a:t>
            </a:r>
            <a:endParaRPr lang="en-US" sz="1200" dirty="0"/>
          </a:p>
        </p:txBody>
      </p:sp>
      <p:sp>
        <p:nvSpPr>
          <p:cNvPr id="14" name="Shape 12"/>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5" name="Shape 13"/>
          <p:cNvSpPr/>
          <p:nvPr/>
        </p:nvSpPr>
        <p:spPr>
          <a:xfrm>
            <a:off x="5806440" y="2057400"/>
            <a:ext cx="1463040" cy="411480"/>
          </a:xfrm>
          <a:prstGeom prst="roundRect">
            <a:avLst>
              <a:gd name="adj" fmla="val 48889"/>
            </a:avLst>
          </a:prstGeom>
          <a:solidFill>
            <a:srgbClr val="6B3F69"/>
          </a:solidFill>
          <a:ln w="12700">
            <a:solidFill>
              <a:srgbClr val="6B3F69"/>
            </a:solidFill>
            <a:prstDash val="solid"/>
          </a:ln>
        </p:spPr>
        <p:txBody>
          <a:bodyPr/>
          <a:lstStyle/>
          <a:p>
            <a:endParaRPr lang="en-GB"/>
          </a:p>
        </p:txBody>
      </p:sp>
      <p:sp>
        <p:nvSpPr>
          <p:cNvPr id="16" name="Text 14"/>
          <p:cNvSpPr txBox="1"/>
          <p:nvPr/>
        </p:nvSpPr>
        <p:spPr>
          <a:xfrm>
            <a:off x="58064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7" name="Text 15"/>
          <p:cNvSpPr txBox="1"/>
          <p:nvPr/>
        </p:nvSpPr>
        <p:spPr>
          <a:xfrm>
            <a:off x="58064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A full CIDER paragraph with a stage area AND a distance in D.</a:t>
            </a:r>
            <a:endParaRPr lang="en-US" sz="1550" dirty="0"/>
          </a:p>
        </p:txBody>
      </p:sp>
      <p:sp>
        <p:nvSpPr>
          <p:cNvPr id="18" name="Shape 16"/>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9" name="Shape 17"/>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txBody>
          <a:bodyPr/>
          <a:lstStyle/>
          <a:p>
            <a:endParaRPr lang="en-GB"/>
          </a:p>
        </p:txBody>
      </p:sp>
      <p:sp>
        <p:nvSpPr>
          <p:cNvPr id="20" name="Text 18"/>
          <p:cNvSpPr txBox="1"/>
          <p:nvPr/>
        </p:nvSpPr>
        <p:spPr>
          <a:xfrm>
            <a:off x="90068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1" name="Text 19"/>
          <p:cNvSpPr txBox="1"/>
          <p:nvPr/>
        </p:nvSpPr>
        <p:spPr>
          <a:xfrm>
            <a:off x="90068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Use the third Stretch link in C, and one of Kelly's stage directions as your cue in I.</a:t>
            </a:r>
            <a:endParaRPr lang="en-US" sz="1550" dirty="0"/>
          </a:p>
        </p:txBody>
      </p:sp>
      <p:sp>
        <p:nvSpPr>
          <p:cNvPr id="22" name="Shape 20"/>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txBody>
          <a:bodyPr/>
          <a:lstStyle/>
          <a:p>
            <a:endParaRPr lang="en-GB"/>
          </a:p>
        </p:txBody>
      </p:sp>
      <p:sp>
        <p:nvSpPr>
          <p:cNvPr id="23" name="Text 21"/>
          <p:cNvSpPr txBox="1"/>
          <p:nvPr/>
        </p:nvSpPr>
        <p:spPr>
          <a:xfrm>
            <a:off x="822960" y="5303520"/>
            <a:ext cx="2194560" cy="960120"/>
          </a:xfrm>
          <a:prstGeom prst="rect">
            <a:avLst/>
          </a:prstGeom>
          <a:noFill/>
          <a:ln/>
        </p:spPr>
        <p:txBody>
          <a:bodyPr wrap="square" lIns="0" tIns="0" rIns="0" bIns="0" rtlCol="0" anchor="ctr"/>
          <a:lstStyle/>
          <a:p>
            <a:pPr marL="0" indent="0">
              <a:buNone/>
            </a:pPr>
            <a:r>
              <a:rPr lang="en-US" sz="1300" b="1" kern="0" spc="10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4" name="Shape 22"/>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5" name="Text 23"/>
          <p:cNvSpPr txBox="1"/>
          <p:nvPr/>
        </p:nvSpPr>
        <p:spPr>
          <a:xfrm>
            <a:off x="347472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stage area named</a:t>
            </a:r>
            <a:endParaRPr lang="en-US" sz="1350" dirty="0"/>
          </a:p>
        </p:txBody>
      </p:sp>
      <p:sp>
        <p:nvSpPr>
          <p:cNvPr id="26" name="Shape 24"/>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7" name="Text 25"/>
          <p:cNvSpPr txBox="1"/>
          <p:nvPr/>
        </p:nvSpPr>
        <p:spPr>
          <a:xfrm>
            <a:off x="630936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distance or level</a:t>
            </a:r>
            <a:endParaRPr lang="en-US" sz="1350" dirty="0"/>
          </a:p>
        </p:txBody>
      </p:sp>
      <p:sp>
        <p:nvSpPr>
          <p:cNvPr id="28" name="Shape 26"/>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9" name="Text 27"/>
          <p:cNvSpPr txBox="1"/>
          <p:nvPr/>
        </p:nvSpPr>
        <p:spPr>
          <a:xfrm>
            <a:off x="914400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clear audience message in R</a:t>
            </a:r>
            <a:endParaRPr lang="en-US" sz="13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Stage space: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STAGE SPACE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uses stage space precisely?</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"As Jan and Mark exit stage left, Phil stays centre stage while Leah is left alone, 3 metres downstage of him."</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"Phil would stand somewhere."</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"He would move around the stage."</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"He would be on stage left because he is in charge."</a:t>
            </a:r>
            <a:endParaRPr lang="en-US" sz="1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Stage space: Quick Check: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STAGE SPACE —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Which uses stage space precisely?</a:t>
            </a:r>
            <a:endParaRPr lang="en-US" sz="1900" dirty="0"/>
          </a:p>
        </p:txBody>
      </p:sp>
      <p:sp>
        <p:nvSpPr>
          <p:cNvPr id="7" name="Shape 5"/>
          <p:cNvSpPr/>
          <p:nvPr/>
        </p:nvSpPr>
        <p:spPr>
          <a:xfrm>
            <a:off x="548640" y="2377440"/>
            <a:ext cx="5440680" cy="1325880"/>
          </a:xfrm>
          <a:prstGeom prst="roundRect">
            <a:avLst>
              <a:gd name="adj" fmla="val 5517"/>
            </a:avLst>
          </a:prstGeom>
          <a:solidFill>
            <a:srgbClr val="3A3423"/>
          </a:solidFill>
          <a:ln w="38100">
            <a:solidFill>
              <a:srgbClr val="C9A24B"/>
            </a:solidFill>
            <a:prstDash val="solid"/>
          </a:ln>
        </p:spPr>
        <p:txBody>
          <a:bodyPr/>
          <a:lstStyle/>
          <a:p>
            <a:endParaRPr lang="en-GB"/>
          </a:p>
        </p:txBody>
      </p:sp>
      <p:sp>
        <p:nvSpPr>
          <p:cNvPr id="8" name="Shape 6"/>
          <p:cNvSpPr/>
          <p:nvPr/>
        </p:nvSpPr>
        <p:spPr>
          <a:xfrm>
            <a:off x="822960" y="2743200"/>
            <a:ext cx="594360" cy="594360"/>
          </a:xfrm>
          <a:prstGeom prst="ellipse">
            <a:avLst/>
          </a:prstGeom>
          <a:solidFill>
            <a:srgbClr val="C9A24B"/>
          </a:solidFill>
          <a:ln w="12700">
            <a:solidFill>
              <a:srgbClr val="C9A24B"/>
            </a:solidFill>
            <a:prstDash val="solid"/>
          </a:ln>
        </p:spPr>
        <p:txBody>
          <a:bodyPr/>
          <a:lstStyle/>
          <a:p>
            <a:endParaRPr lang="en-GB"/>
          </a:p>
        </p:txBody>
      </p:sp>
      <p:sp>
        <p:nvSpPr>
          <p:cNvPr id="9" name="Text 7"/>
          <p:cNvSpPr txBox="1"/>
          <p:nvPr/>
        </p:nvSpPr>
        <p:spPr>
          <a:xfrm>
            <a:off x="822960" y="2743200"/>
            <a:ext cx="594360" cy="594360"/>
          </a:xfrm>
          <a:prstGeom prst="rect">
            <a:avLst/>
          </a:prstGeom>
          <a:noFill/>
          <a:ln/>
        </p:spPr>
        <p:txBody>
          <a:bodyPr wrap="square" lIns="0" tIns="0" rIns="0" bIns="0" rtlCol="0" anchor="ctr"/>
          <a:lstStyle/>
          <a:p>
            <a:pPr marL="0" indent="0" algn="ctr">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"As Jan and Mark exit stage left, Phil stays centre stage while Leah is left alone, 3 metres downstage of him."</a:t>
            </a:r>
            <a:endParaRPr lang="en-US" sz="1500" dirty="0"/>
          </a:p>
        </p:txBody>
      </p:sp>
      <p:sp>
        <p:nvSpPr>
          <p:cNvPr id="11" name="Shape 9"/>
          <p:cNvSpPr/>
          <p:nvPr/>
        </p:nvSpPr>
        <p:spPr>
          <a:xfrm>
            <a:off x="6172200" y="237744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12" name="Shape 10"/>
          <p:cNvSpPr/>
          <p:nvPr/>
        </p:nvSpPr>
        <p:spPr>
          <a:xfrm>
            <a:off x="6446520" y="2743200"/>
            <a:ext cx="594360" cy="594360"/>
          </a:xfrm>
          <a:prstGeom prst="ellipse">
            <a:avLst/>
          </a:prstGeom>
          <a:solidFill>
            <a:srgbClr val="5A5A5A"/>
          </a:solidFill>
          <a:ln w="12700">
            <a:solidFill>
              <a:srgbClr val="5A5A5A"/>
            </a:solidFill>
            <a:prstDash val="solid"/>
          </a:ln>
        </p:spPr>
        <p:txBody>
          <a:bodyPr/>
          <a:lstStyle/>
          <a:p>
            <a:endParaRPr lang="en-GB"/>
          </a:p>
        </p:txBody>
      </p:sp>
      <p:sp>
        <p:nvSpPr>
          <p:cNvPr id="13" name="Text 11"/>
          <p:cNvSpPr txBox="1"/>
          <p:nvPr/>
        </p:nvSpPr>
        <p:spPr>
          <a:xfrm>
            <a:off x="6446520" y="274320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B</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"Phil would stand somewhere."</a:t>
            </a:r>
            <a:endParaRPr lang="en-US" sz="1500" dirty="0"/>
          </a:p>
        </p:txBody>
      </p:sp>
      <p:sp>
        <p:nvSpPr>
          <p:cNvPr id="15" name="Shape 13"/>
          <p:cNvSpPr/>
          <p:nvPr/>
        </p:nvSpPr>
        <p:spPr>
          <a:xfrm>
            <a:off x="548640" y="384048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16" name="Shape 14"/>
          <p:cNvSpPr/>
          <p:nvPr/>
        </p:nvSpPr>
        <p:spPr>
          <a:xfrm>
            <a:off x="822960" y="4206240"/>
            <a:ext cx="594360" cy="594360"/>
          </a:xfrm>
          <a:prstGeom prst="ellipse">
            <a:avLst/>
          </a:prstGeom>
          <a:solidFill>
            <a:srgbClr val="5A5A5A"/>
          </a:solidFill>
          <a:ln w="12700">
            <a:solidFill>
              <a:srgbClr val="5A5A5A"/>
            </a:solidFill>
            <a:prstDash val="solid"/>
          </a:ln>
        </p:spPr>
        <p:txBody>
          <a:bodyPr/>
          <a:lstStyle/>
          <a:p>
            <a:endParaRPr lang="en-GB"/>
          </a:p>
        </p:txBody>
      </p:sp>
      <p:sp>
        <p:nvSpPr>
          <p:cNvPr id="17" name="Text 15"/>
          <p:cNvSpPr txBox="1"/>
          <p:nvPr/>
        </p:nvSpPr>
        <p:spPr>
          <a:xfrm>
            <a:off x="822960" y="420624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C</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"He would move around the stage."</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txBody>
          <a:bodyPr/>
          <a:lstStyle/>
          <a:p>
            <a:endParaRPr lang="en-GB"/>
          </a:p>
        </p:txBody>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txBody>
          <a:bodyPr/>
          <a:lstStyle/>
          <a:p>
            <a:endParaRPr lang="en-GB"/>
          </a:p>
        </p:txBody>
      </p:sp>
      <p:sp>
        <p:nvSpPr>
          <p:cNvPr id="21" name="Text 19"/>
          <p:cNvSpPr txBox="1"/>
          <p:nvPr/>
        </p:nvSpPr>
        <p:spPr>
          <a:xfrm>
            <a:off x="6446520" y="4206240"/>
            <a:ext cx="594360" cy="594360"/>
          </a:xfrm>
          <a:prstGeom prst="rect">
            <a:avLst/>
          </a:prstGeom>
          <a:noFill/>
          <a:ln/>
        </p:spPr>
        <p:txBody>
          <a:bodyPr wrap="square" lIns="0" tIns="0" rIns="0" bIns="0" rtlCol="0" anchor="ctr"/>
          <a:lstStyle/>
          <a:p>
            <a:pPr marL="0" indent="0" algn="ctr">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marL="0" indent="0">
              <a:buNone/>
            </a:pPr>
            <a:r>
              <a:rPr lang="en-US" sz="1500" dirty="0">
                <a:solidFill>
                  <a:srgbClr val="8C8C8C"/>
                </a:solidFill>
                <a:latin typeface="Calibri" pitchFamily="34" charset="0"/>
                <a:ea typeface="Calibri" pitchFamily="34" charset="-122"/>
                <a:cs typeface="Calibri" pitchFamily="34" charset="-120"/>
              </a:rPr>
              <a:t>"He would be on stage left because he is in charge."</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txBody>
          <a:bodyPr/>
          <a:lstStyle/>
          <a:p>
            <a:endParaRPr lang="en-GB"/>
          </a:p>
        </p:txBody>
      </p:sp>
      <p:sp>
        <p:nvSpPr>
          <p:cNvPr id="24" name="Text 22"/>
          <p:cNvSpPr txBox="1"/>
          <p:nvPr/>
        </p:nvSpPr>
        <p:spPr>
          <a:xfrm>
            <a:off x="822960" y="5440680"/>
            <a:ext cx="10515600" cy="868680"/>
          </a:xfrm>
          <a:prstGeom prst="rect">
            <a:avLst/>
          </a:prstGeom>
          <a:noFill/>
          <a:ln/>
        </p:spPr>
        <p:txBody>
          <a:bodyPr wrap="square" lIns="0" tIns="0" rIns="0" bIns="0" rtlCol="0" anchor="ctr"/>
          <a:lstStyle/>
          <a:p>
            <a:pPr marL="0" indent="0">
              <a:buNone/>
            </a:pPr>
            <a:r>
              <a:rPr lang="en-US" sz="1500" b="1" dirty="0">
                <a:solidFill>
                  <a:srgbClr val="2B2B2B"/>
                </a:solidFill>
                <a:latin typeface="Calibri" pitchFamily="34" charset="0"/>
                <a:ea typeface="Calibri" pitchFamily="34" charset="-122"/>
                <a:cs typeface="Calibri" pitchFamily="34" charset="-120"/>
              </a:rPr>
              <a:t>Answer: A.  </a:t>
            </a:r>
            <a:r>
              <a:rPr lang="en-US" sz="1500" dirty="0">
                <a:solidFill>
                  <a:srgbClr val="2B2B2B"/>
                </a:solidFill>
                <a:latin typeface="Calibri" pitchFamily="34" charset="0"/>
                <a:ea typeface="Calibri" pitchFamily="34" charset="-122"/>
                <a:cs typeface="Calibri" pitchFamily="34" charset="-120"/>
              </a:rPr>
              <a:t>Cue, stage area and distance, all tied to the moment. D names an area but gives no real reason; B and C are vague.</a:t>
            </a:r>
            <a:endParaRPr lang="en-US" sz="15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Which Letter Is It?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Which letter</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6002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9" name="Text 7"/>
          <p:cNvSpPr txBox="1"/>
          <p:nvPr/>
        </p:nvSpPr>
        <p:spPr>
          <a:xfrm>
            <a:off x="777240" y="16002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10" name="Text 8"/>
          <p:cNvSpPr txBox="1"/>
          <p:nvPr/>
        </p:nvSpPr>
        <p:spPr>
          <a:xfrm>
            <a:off x="1325880" y="1600200"/>
            <a:ext cx="10058400" cy="7772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"On the line "Are we going to be in trouble", I would tell the actor to use a quiet, shaky tone."</a:t>
            </a:r>
            <a:endParaRPr lang="en-US" sz="1500" dirty="0"/>
          </a:p>
        </p:txBody>
      </p:sp>
      <p:sp>
        <p:nvSpPr>
          <p:cNvPr id="11" name="Shape 9"/>
          <p:cNvSpPr/>
          <p:nvPr/>
        </p:nvSpPr>
        <p:spPr>
          <a:xfrm>
            <a:off x="548640" y="25146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2" name="Text 10"/>
          <p:cNvSpPr txBox="1"/>
          <p:nvPr/>
        </p:nvSpPr>
        <p:spPr>
          <a:xfrm>
            <a:off x="777240" y="25146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3" name="Text 11"/>
          <p:cNvSpPr txBox="1"/>
          <p:nvPr/>
        </p:nvSpPr>
        <p:spPr>
          <a:xfrm>
            <a:off x="1325880" y="2514600"/>
            <a:ext cx="10058400" cy="7772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"As a director, I perceive Jan as someone who only cares about not getting caught."</a:t>
            </a:r>
            <a:endParaRPr lang="en-US" sz="1500" dirty="0"/>
          </a:p>
        </p:txBody>
      </p:sp>
      <p:sp>
        <p:nvSpPr>
          <p:cNvPr id="14" name="Shape 12"/>
          <p:cNvSpPr/>
          <p:nvPr/>
        </p:nvSpPr>
        <p:spPr>
          <a:xfrm>
            <a:off x="548640" y="34290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5" name="Text 13"/>
          <p:cNvSpPr txBox="1"/>
          <p:nvPr/>
        </p:nvSpPr>
        <p:spPr>
          <a:xfrm>
            <a:off x="777240" y="34290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6" name="Text 14"/>
          <p:cNvSpPr txBox="1"/>
          <p:nvPr/>
        </p:nvSpPr>
        <p:spPr>
          <a:xfrm>
            <a:off x="1325880" y="3429000"/>
            <a:ext cx="10058400" cy="7772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"The audience are left with a clear message: fear makes people stay silent."</a:t>
            </a:r>
            <a:endParaRPr lang="en-US" sz="1500" dirty="0"/>
          </a:p>
        </p:txBody>
      </p:sp>
      <p:sp>
        <p:nvSpPr>
          <p:cNvPr id="17" name="Shape 15"/>
          <p:cNvSpPr/>
          <p:nvPr/>
        </p:nvSpPr>
        <p:spPr>
          <a:xfrm>
            <a:off x="548640" y="43434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8" name="Text 16"/>
          <p:cNvSpPr txBox="1"/>
          <p:nvPr/>
        </p:nvSpPr>
        <p:spPr>
          <a:xfrm>
            <a:off x="777240" y="43434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19" name="Text 17"/>
          <p:cNvSpPr txBox="1"/>
          <p:nvPr/>
        </p:nvSpPr>
        <p:spPr>
          <a:xfrm>
            <a:off x="1325880" y="4343400"/>
            <a:ext cx="10058400" cy="7772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"She looks at Mark, bites her lip, then gives one small nod before following him off stage left."</a:t>
            </a:r>
            <a:endParaRPr lang="en-US" sz="1500" dirty="0"/>
          </a:p>
        </p:txBody>
      </p:sp>
      <p:sp>
        <p:nvSpPr>
          <p:cNvPr id="20" name="Shape 18"/>
          <p:cNvSpPr/>
          <p:nvPr/>
        </p:nvSpPr>
        <p:spPr>
          <a:xfrm>
            <a:off x="548640" y="52578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21" name="Text 19"/>
          <p:cNvSpPr txBox="1"/>
          <p:nvPr/>
        </p:nvSpPr>
        <p:spPr>
          <a:xfrm>
            <a:off x="777240" y="5257800"/>
            <a:ext cx="457200" cy="77724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2" name="Text 20"/>
          <p:cNvSpPr txBox="1"/>
          <p:nvPr/>
        </p:nvSpPr>
        <p:spPr>
          <a:xfrm>
            <a:off x="1325880" y="5257800"/>
            <a:ext cx="10058400" cy="7772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"This is effective because it links to the theme of guilt."</a:t>
            </a:r>
            <a:endParaRPr lang="en-US" sz="15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Which Letter Is It? Answers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Which letter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6002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7" name="Shape 5"/>
          <p:cNvSpPr/>
          <p:nvPr/>
        </p:nvSpPr>
        <p:spPr>
          <a:xfrm>
            <a:off x="731520" y="1709928"/>
            <a:ext cx="548640" cy="548640"/>
          </a:xfrm>
          <a:prstGeom prst="ellipse">
            <a:avLst/>
          </a:prstGeom>
          <a:solidFill>
            <a:srgbClr val="990011"/>
          </a:solidFill>
          <a:ln w="12700">
            <a:solidFill>
              <a:srgbClr val="990011"/>
            </a:solidFill>
            <a:prstDash val="solid"/>
          </a:ln>
        </p:spPr>
        <p:txBody>
          <a:bodyPr/>
          <a:lstStyle/>
          <a:p>
            <a:endParaRPr lang="en-GB"/>
          </a:p>
        </p:txBody>
      </p:sp>
      <p:sp>
        <p:nvSpPr>
          <p:cNvPr id="8" name="Text 6"/>
          <p:cNvSpPr txBox="1"/>
          <p:nvPr/>
        </p:nvSpPr>
        <p:spPr>
          <a:xfrm>
            <a:off x="731520" y="170992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I</a:t>
            </a:r>
            <a:endParaRPr lang="en-US" sz="1800" dirty="0"/>
          </a:p>
        </p:txBody>
      </p:sp>
      <p:sp>
        <p:nvSpPr>
          <p:cNvPr id="9" name="Text 7"/>
          <p:cNvSpPr txBox="1"/>
          <p:nvPr/>
        </p:nvSpPr>
        <p:spPr>
          <a:xfrm>
            <a:off x="1508760" y="1600200"/>
            <a:ext cx="7863840" cy="777240"/>
          </a:xfrm>
          <a:prstGeom prst="rect">
            <a:avLst/>
          </a:prstGeom>
          <a:noFill/>
          <a:ln/>
        </p:spPr>
        <p:txBody>
          <a:bodyPr wrap="square" lIns="0" tIns="0" rIns="0" bIns="0" rtlCol="0" anchor="ctr"/>
          <a:lstStyle/>
          <a:p>
            <a:pPr marL="0" indent="0">
              <a:buNone/>
            </a:pPr>
            <a:r>
              <a:rPr lang="en-US" sz="1350" dirty="0">
                <a:solidFill>
                  <a:srgbClr val="D8D5CF"/>
                </a:solidFill>
                <a:latin typeface="Calibri" pitchFamily="34" charset="0"/>
                <a:ea typeface="Calibri" pitchFamily="34" charset="-122"/>
                <a:cs typeface="Calibri" pitchFamily="34" charset="-120"/>
              </a:rPr>
              <a:t>"On the line "Are we going to be in trouble", I would tell the actor to use a quiet, shaky tone."</a:t>
            </a:r>
            <a:endParaRPr lang="en-US" sz="1350" dirty="0"/>
          </a:p>
        </p:txBody>
      </p:sp>
      <p:sp>
        <p:nvSpPr>
          <p:cNvPr id="10" name="Text 8"/>
          <p:cNvSpPr txBox="1"/>
          <p:nvPr/>
        </p:nvSpPr>
        <p:spPr>
          <a:xfrm>
            <a:off x="9509760" y="1600200"/>
            <a:ext cx="1920240" cy="777240"/>
          </a:xfrm>
          <a:prstGeom prst="rect">
            <a:avLst/>
          </a:prstGeom>
          <a:noFill/>
          <a:ln/>
        </p:spPr>
        <p:txBody>
          <a:bodyPr wrap="square" lIns="0" tIns="0" rIns="0" bIns="0" rtlCol="0" anchor="ctr"/>
          <a:lstStyle/>
          <a:p>
            <a:pPr marL="0" indent="0" algn="r">
              <a:buNone/>
            </a:pPr>
            <a:r>
              <a:rPr lang="en-US" sz="1500" b="1" dirty="0">
                <a:solidFill>
                  <a:srgbClr val="C9A24B"/>
                </a:solidFill>
                <a:latin typeface="Calibri" pitchFamily="34" charset="0"/>
                <a:ea typeface="Calibri" pitchFamily="34" charset="-122"/>
                <a:cs typeface="Calibri" pitchFamily="34" charset="-120"/>
              </a:rPr>
              <a:t>IDENTIFY</a:t>
            </a:r>
            <a:endParaRPr lang="en-US" sz="1500" dirty="0"/>
          </a:p>
        </p:txBody>
      </p:sp>
      <p:sp>
        <p:nvSpPr>
          <p:cNvPr id="11" name="Shape 9"/>
          <p:cNvSpPr/>
          <p:nvPr/>
        </p:nvSpPr>
        <p:spPr>
          <a:xfrm>
            <a:off x="548640" y="25146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2" name="Shape 10"/>
          <p:cNvSpPr/>
          <p:nvPr/>
        </p:nvSpPr>
        <p:spPr>
          <a:xfrm>
            <a:off x="731520" y="2624328"/>
            <a:ext cx="548640" cy="548640"/>
          </a:xfrm>
          <a:prstGeom prst="ellipse">
            <a:avLst/>
          </a:prstGeom>
          <a:solidFill>
            <a:srgbClr val="C9A24B"/>
          </a:solidFill>
          <a:ln w="12700">
            <a:solidFill>
              <a:srgbClr val="C9A24B"/>
            </a:solidFill>
            <a:prstDash val="solid"/>
          </a:ln>
        </p:spPr>
        <p:txBody>
          <a:bodyPr/>
          <a:lstStyle/>
          <a:p>
            <a:endParaRPr lang="en-GB"/>
          </a:p>
        </p:txBody>
      </p:sp>
      <p:sp>
        <p:nvSpPr>
          <p:cNvPr id="13" name="Text 11"/>
          <p:cNvSpPr txBox="1"/>
          <p:nvPr/>
        </p:nvSpPr>
        <p:spPr>
          <a:xfrm>
            <a:off x="731520" y="262432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C</a:t>
            </a:r>
            <a:endParaRPr lang="en-US" sz="1800" dirty="0"/>
          </a:p>
        </p:txBody>
      </p:sp>
      <p:sp>
        <p:nvSpPr>
          <p:cNvPr id="14" name="Text 12"/>
          <p:cNvSpPr txBox="1"/>
          <p:nvPr/>
        </p:nvSpPr>
        <p:spPr>
          <a:xfrm>
            <a:off x="1508760" y="2514600"/>
            <a:ext cx="7863840" cy="777240"/>
          </a:xfrm>
          <a:prstGeom prst="rect">
            <a:avLst/>
          </a:prstGeom>
          <a:noFill/>
          <a:ln/>
        </p:spPr>
        <p:txBody>
          <a:bodyPr wrap="square" lIns="0" tIns="0" rIns="0" bIns="0" rtlCol="0" anchor="ctr"/>
          <a:lstStyle/>
          <a:p>
            <a:pPr marL="0" indent="0">
              <a:buNone/>
            </a:pPr>
            <a:r>
              <a:rPr lang="en-US" sz="1350" dirty="0">
                <a:solidFill>
                  <a:srgbClr val="D8D5CF"/>
                </a:solidFill>
                <a:latin typeface="Calibri" pitchFamily="34" charset="0"/>
                <a:ea typeface="Calibri" pitchFamily="34" charset="-122"/>
                <a:cs typeface="Calibri" pitchFamily="34" charset="-120"/>
              </a:rPr>
              <a:t>"As a director, I perceive Jan as someone who only cares about not getting caught."</a:t>
            </a:r>
            <a:endParaRPr lang="en-US" sz="1350" dirty="0"/>
          </a:p>
        </p:txBody>
      </p:sp>
      <p:sp>
        <p:nvSpPr>
          <p:cNvPr id="15" name="Text 13"/>
          <p:cNvSpPr txBox="1"/>
          <p:nvPr/>
        </p:nvSpPr>
        <p:spPr>
          <a:xfrm>
            <a:off x="9509760" y="2514600"/>
            <a:ext cx="1920240" cy="777240"/>
          </a:xfrm>
          <a:prstGeom prst="rect">
            <a:avLst/>
          </a:prstGeom>
          <a:noFill/>
          <a:ln/>
        </p:spPr>
        <p:txBody>
          <a:bodyPr wrap="square" lIns="0" tIns="0" rIns="0" bIns="0" rtlCol="0" anchor="ctr"/>
          <a:lstStyle/>
          <a:p>
            <a:pPr marL="0" indent="0" algn="r">
              <a:buNone/>
            </a:pPr>
            <a:r>
              <a:rPr lang="en-US" sz="1500" b="1" dirty="0">
                <a:solidFill>
                  <a:srgbClr val="C9A24B"/>
                </a:solidFill>
                <a:latin typeface="Calibri" pitchFamily="34" charset="0"/>
                <a:ea typeface="Calibri" pitchFamily="34" charset="-122"/>
                <a:cs typeface="Calibri" pitchFamily="34" charset="-120"/>
              </a:rPr>
              <a:t>CONTEXT</a:t>
            </a:r>
            <a:endParaRPr lang="en-US" sz="1500" dirty="0"/>
          </a:p>
        </p:txBody>
      </p:sp>
      <p:sp>
        <p:nvSpPr>
          <p:cNvPr id="16" name="Shape 14"/>
          <p:cNvSpPr/>
          <p:nvPr/>
        </p:nvSpPr>
        <p:spPr>
          <a:xfrm>
            <a:off x="548640" y="34290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17" name="Shape 15"/>
          <p:cNvSpPr/>
          <p:nvPr/>
        </p:nvSpPr>
        <p:spPr>
          <a:xfrm>
            <a:off x="731520" y="3538728"/>
            <a:ext cx="548640" cy="548640"/>
          </a:xfrm>
          <a:prstGeom prst="ellipse">
            <a:avLst/>
          </a:prstGeom>
          <a:solidFill>
            <a:srgbClr val="6B3F69"/>
          </a:solidFill>
          <a:ln w="12700">
            <a:solidFill>
              <a:srgbClr val="6B3F69"/>
            </a:solidFill>
            <a:prstDash val="solid"/>
          </a:ln>
        </p:spPr>
        <p:txBody>
          <a:bodyPr/>
          <a:lstStyle/>
          <a:p>
            <a:endParaRPr lang="en-GB"/>
          </a:p>
        </p:txBody>
      </p:sp>
      <p:sp>
        <p:nvSpPr>
          <p:cNvPr id="18" name="Text 16"/>
          <p:cNvSpPr txBox="1"/>
          <p:nvPr/>
        </p:nvSpPr>
        <p:spPr>
          <a:xfrm>
            <a:off x="731520" y="353872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R</a:t>
            </a:r>
            <a:endParaRPr lang="en-US" sz="1800" dirty="0"/>
          </a:p>
        </p:txBody>
      </p:sp>
      <p:sp>
        <p:nvSpPr>
          <p:cNvPr id="19" name="Text 17"/>
          <p:cNvSpPr txBox="1"/>
          <p:nvPr/>
        </p:nvSpPr>
        <p:spPr>
          <a:xfrm>
            <a:off x="1508760" y="3429000"/>
            <a:ext cx="7863840" cy="777240"/>
          </a:xfrm>
          <a:prstGeom prst="rect">
            <a:avLst/>
          </a:prstGeom>
          <a:noFill/>
          <a:ln/>
        </p:spPr>
        <p:txBody>
          <a:bodyPr wrap="square" lIns="0" tIns="0" rIns="0" bIns="0" rtlCol="0" anchor="ctr"/>
          <a:lstStyle/>
          <a:p>
            <a:pPr marL="0" indent="0">
              <a:buNone/>
            </a:pPr>
            <a:r>
              <a:rPr lang="en-US" sz="1350" dirty="0">
                <a:solidFill>
                  <a:srgbClr val="D8D5CF"/>
                </a:solidFill>
                <a:latin typeface="Calibri" pitchFamily="34" charset="0"/>
                <a:ea typeface="Calibri" pitchFamily="34" charset="-122"/>
                <a:cs typeface="Calibri" pitchFamily="34" charset="-120"/>
              </a:rPr>
              <a:t>"The audience are left with a clear message: fear makes people stay silent."</a:t>
            </a:r>
            <a:endParaRPr lang="en-US" sz="1350" dirty="0"/>
          </a:p>
        </p:txBody>
      </p:sp>
      <p:sp>
        <p:nvSpPr>
          <p:cNvPr id="20" name="Text 18"/>
          <p:cNvSpPr txBox="1"/>
          <p:nvPr/>
        </p:nvSpPr>
        <p:spPr>
          <a:xfrm>
            <a:off x="9509760" y="3429000"/>
            <a:ext cx="1920240" cy="777240"/>
          </a:xfrm>
          <a:prstGeom prst="rect">
            <a:avLst/>
          </a:prstGeom>
          <a:noFill/>
          <a:ln/>
        </p:spPr>
        <p:txBody>
          <a:bodyPr wrap="square" lIns="0" tIns="0" rIns="0" bIns="0" rtlCol="0" anchor="ctr"/>
          <a:lstStyle/>
          <a:p>
            <a:pPr marL="0" indent="0" algn="r">
              <a:buNone/>
            </a:pPr>
            <a:r>
              <a:rPr lang="en-US" sz="1500" b="1" dirty="0">
                <a:solidFill>
                  <a:srgbClr val="C9A24B"/>
                </a:solidFill>
                <a:latin typeface="Calibri" pitchFamily="34" charset="0"/>
                <a:ea typeface="Calibri" pitchFamily="34" charset="-122"/>
                <a:cs typeface="Calibri" pitchFamily="34" charset="-120"/>
              </a:rPr>
              <a:t>RELATE</a:t>
            </a:r>
            <a:endParaRPr lang="en-US" sz="1500" dirty="0"/>
          </a:p>
        </p:txBody>
      </p:sp>
      <p:sp>
        <p:nvSpPr>
          <p:cNvPr id="21" name="Shape 19"/>
          <p:cNvSpPr/>
          <p:nvPr/>
        </p:nvSpPr>
        <p:spPr>
          <a:xfrm>
            <a:off x="548640" y="43434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731520" y="4453128"/>
            <a:ext cx="548640" cy="548640"/>
          </a:xfrm>
          <a:prstGeom prst="ellipse">
            <a:avLst/>
          </a:prstGeom>
          <a:solidFill>
            <a:srgbClr val="1F5C4E"/>
          </a:solidFill>
          <a:ln w="12700">
            <a:solidFill>
              <a:srgbClr val="1F5C4E"/>
            </a:solidFill>
            <a:prstDash val="solid"/>
          </a:ln>
        </p:spPr>
        <p:txBody>
          <a:bodyPr/>
          <a:lstStyle/>
          <a:p>
            <a:endParaRPr lang="en-GB"/>
          </a:p>
        </p:txBody>
      </p:sp>
      <p:sp>
        <p:nvSpPr>
          <p:cNvPr id="23" name="Text 21"/>
          <p:cNvSpPr txBox="1"/>
          <p:nvPr/>
        </p:nvSpPr>
        <p:spPr>
          <a:xfrm>
            <a:off x="731520" y="445312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D</a:t>
            </a:r>
            <a:endParaRPr lang="en-US" sz="1800" dirty="0"/>
          </a:p>
        </p:txBody>
      </p:sp>
      <p:sp>
        <p:nvSpPr>
          <p:cNvPr id="24" name="Text 22"/>
          <p:cNvSpPr txBox="1"/>
          <p:nvPr/>
        </p:nvSpPr>
        <p:spPr>
          <a:xfrm>
            <a:off x="1508760" y="4343400"/>
            <a:ext cx="7863840" cy="777240"/>
          </a:xfrm>
          <a:prstGeom prst="rect">
            <a:avLst/>
          </a:prstGeom>
          <a:noFill/>
          <a:ln/>
        </p:spPr>
        <p:txBody>
          <a:bodyPr wrap="square" lIns="0" tIns="0" rIns="0" bIns="0" rtlCol="0" anchor="ctr"/>
          <a:lstStyle/>
          <a:p>
            <a:pPr marL="0" indent="0">
              <a:buNone/>
            </a:pPr>
            <a:r>
              <a:rPr lang="en-US" sz="1350" dirty="0">
                <a:solidFill>
                  <a:srgbClr val="D8D5CF"/>
                </a:solidFill>
                <a:latin typeface="Calibri" pitchFamily="34" charset="0"/>
                <a:ea typeface="Calibri" pitchFamily="34" charset="-122"/>
                <a:cs typeface="Calibri" pitchFamily="34" charset="-120"/>
              </a:rPr>
              <a:t>"She looks at Mark, bites her lip, then gives one small nod before following him off stage left."</a:t>
            </a:r>
            <a:endParaRPr lang="en-US" sz="1350" dirty="0"/>
          </a:p>
        </p:txBody>
      </p:sp>
      <p:sp>
        <p:nvSpPr>
          <p:cNvPr id="25" name="Text 23"/>
          <p:cNvSpPr txBox="1"/>
          <p:nvPr/>
        </p:nvSpPr>
        <p:spPr>
          <a:xfrm>
            <a:off x="9509760" y="4343400"/>
            <a:ext cx="1920240" cy="777240"/>
          </a:xfrm>
          <a:prstGeom prst="rect">
            <a:avLst/>
          </a:prstGeom>
          <a:noFill/>
          <a:ln/>
        </p:spPr>
        <p:txBody>
          <a:bodyPr wrap="square" lIns="0" tIns="0" rIns="0" bIns="0" rtlCol="0" anchor="ctr"/>
          <a:lstStyle/>
          <a:p>
            <a:pPr marL="0" indent="0" algn="r">
              <a:buNone/>
            </a:pPr>
            <a:r>
              <a:rPr lang="en-US" sz="1500" b="1" dirty="0">
                <a:solidFill>
                  <a:srgbClr val="C9A24B"/>
                </a:solidFill>
                <a:latin typeface="Calibri" pitchFamily="34" charset="0"/>
                <a:ea typeface="Calibri" pitchFamily="34" charset="-122"/>
                <a:cs typeface="Calibri" pitchFamily="34" charset="-120"/>
              </a:rPr>
              <a:t>DISCUSSION</a:t>
            </a:r>
            <a:endParaRPr lang="en-US" sz="1500" dirty="0"/>
          </a:p>
        </p:txBody>
      </p:sp>
      <p:sp>
        <p:nvSpPr>
          <p:cNvPr id="26" name="Shape 24"/>
          <p:cNvSpPr/>
          <p:nvPr/>
        </p:nvSpPr>
        <p:spPr>
          <a:xfrm>
            <a:off x="548640" y="5257800"/>
            <a:ext cx="11064240" cy="777240"/>
          </a:xfrm>
          <a:prstGeom prst="roundRect">
            <a:avLst>
              <a:gd name="adj" fmla="val 9412"/>
            </a:avLst>
          </a:prstGeom>
          <a:solidFill>
            <a:srgbClr val="3D3D3D"/>
          </a:solidFill>
          <a:ln w="9525">
            <a:solidFill>
              <a:srgbClr val="3D3D3D"/>
            </a:solidFill>
            <a:prstDash val="solid"/>
          </a:ln>
        </p:spPr>
        <p:txBody>
          <a:bodyPr/>
          <a:lstStyle/>
          <a:p>
            <a:endParaRPr lang="en-GB"/>
          </a:p>
        </p:txBody>
      </p:sp>
      <p:sp>
        <p:nvSpPr>
          <p:cNvPr id="27" name="Shape 25"/>
          <p:cNvSpPr/>
          <p:nvPr/>
        </p:nvSpPr>
        <p:spPr>
          <a:xfrm>
            <a:off x="731520" y="5367528"/>
            <a:ext cx="548640" cy="548640"/>
          </a:xfrm>
          <a:prstGeom prst="ellipse">
            <a:avLst/>
          </a:prstGeom>
          <a:solidFill>
            <a:srgbClr val="2C4A6E"/>
          </a:solidFill>
          <a:ln w="12700">
            <a:solidFill>
              <a:srgbClr val="2C4A6E"/>
            </a:solidFill>
            <a:prstDash val="solid"/>
          </a:ln>
        </p:spPr>
        <p:txBody>
          <a:bodyPr/>
          <a:lstStyle/>
          <a:p>
            <a:endParaRPr lang="en-GB"/>
          </a:p>
        </p:txBody>
      </p:sp>
      <p:sp>
        <p:nvSpPr>
          <p:cNvPr id="28" name="Text 26"/>
          <p:cNvSpPr txBox="1"/>
          <p:nvPr/>
        </p:nvSpPr>
        <p:spPr>
          <a:xfrm>
            <a:off x="731520" y="536752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E</a:t>
            </a:r>
            <a:endParaRPr lang="en-US" sz="1800" dirty="0"/>
          </a:p>
        </p:txBody>
      </p:sp>
      <p:sp>
        <p:nvSpPr>
          <p:cNvPr id="29" name="Text 27"/>
          <p:cNvSpPr txBox="1"/>
          <p:nvPr/>
        </p:nvSpPr>
        <p:spPr>
          <a:xfrm>
            <a:off x="1508760" y="5257800"/>
            <a:ext cx="7863840" cy="777240"/>
          </a:xfrm>
          <a:prstGeom prst="rect">
            <a:avLst/>
          </a:prstGeom>
          <a:noFill/>
          <a:ln/>
        </p:spPr>
        <p:txBody>
          <a:bodyPr wrap="square" lIns="0" tIns="0" rIns="0" bIns="0" rtlCol="0" anchor="ctr"/>
          <a:lstStyle/>
          <a:p>
            <a:pPr marL="0" indent="0">
              <a:buNone/>
            </a:pPr>
            <a:r>
              <a:rPr lang="en-US" sz="1350" dirty="0">
                <a:solidFill>
                  <a:srgbClr val="D8D5CF"/>
                </a:solidFill>
                <a:latin typeface="Calibri" pitchFamily="34" charset="0"/>
                <a:ea typeface="Calibri" pitchFamily="34" charset="-122"/>
                <a:cs typeface="Calibri" pitchFamily="34" charset="-120"/>
              </a:rPr>
              <a:t>"This is effective because it links to the theme of guilt."</a:t>
            </a:r>
            <a:endParaRPr lang="en-US" sz="1350" dirty="0"/>
          </a:p>
        </p:txBody>
      </p:sp>
      <p:sp>
        <p:nvSpPr>
          <p:cNvPr id="30" name="Text 28"/>
          <p:cNvSpPr txBox="1"/>
          <p:nvPr/>
        </p:nvSpPr>
        <p:spPr>
          <a:xfrm>
            <a:off x="9509760" y="5257800"/>
            <a:ext cx="1920240" cy="777240"/>
          </a:xfrm>
          <a:prstGeom prst="rect">
            <a:avLst/>
          </a:prstGeom>
          <a:noFill/>
          <a:ln/>
        </p:spPr>
        <p:txBody>
          <a:bodyPr wrap="square" lIns="0" tIns="0" rIns="0" bIns="0" rtlCol="0" anchor="ctr"/>
          <a:lstStyle/>
          <a:p>
            <a:pPr marL="0" indent="0" algn="r">
              <a:buNone/>
            </a:pPr>
            <a:r>
              <a:rPr lang="en-US" sz="1500" b="1" dirty="0">
                <a:solidFill>
                  <a:srgbClr val="C9A24B"/>
                </a:solidFill>
                <a:latin typeface="Calibri" pitchFamily="34" charset="0"/>
                <a:ea typeface="Calibri" pitchFamily="34" charset="-122"/>
                <a:cs typeface="Calibri" pitchFamily="34" charset="-120"/>
              </a:rPr>
              <a:t>EVALUATE</a:t>
            </a:r>
            <a:endParaRPr lang="en-US" sz="15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PUTTING IT TOGETHER</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A Full 12-Mark Answer Has This Shape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Shape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8" name="Shape 6"/>
          <p:cNvSpPr/>
          <p:nvPr/>
        </p:nvSpPr>
        <p:spPr>
          <a:xfrm>
            <a:off x="548640" y="1691640"/>
            <a:ext cx="11064240" cy="1280160"/>
          </a:xfrm>
          <a:prstGeom prst="roundRect">
            <a:avLst>
              <a:gd name="adj" fmla="val 5714"/>
            </a:avLst>
          </a:prstGeom>
          <a:solidFill>
            <a:srgbClr val="FFFFFF"/>
          </a:solidFill>
          <a:ln w="9525">
            <a:solidFill>
              <a:srgbClr val="FFFFFF"/>
            </a:solidFill>
            <a:prstDash val="solid"/>
          </a:ln>
        </p:spPr>
        <p:txBody>
          <a:bodyPr/>
          <a:lstStyle/>
          <a:p>
            <a:endParaRPr lang="en-GB"/>
          </a:p>
        </p:txBody>
      </p:sp>
      <p:sp>
        <p:nvSpPr>
          <p:cNvPr id="9" name="Shape 7"/>
          <p:cNvSpPr/>
          <p:nvPr/>
        </p:nvSpPr>
        <p:spPr>
          <a:xfrm>
            <a:off x="777240" y="1965960"/>
            <a:ext cx="731520" cy="731520"/>
          </a:xfrm>
          <a:prstGeom prst="ellipse">
            <a:avLst/>
          </a:prstGeom>
          <a:solidFill>
            <a:srgbClr val="2C4A6E"/>
          </a:solidFill>
          <a:ln w="12700">
            <a:solidFill>
              <a:srgbClr val="2C4A6E"/>
            </a:solidFill>
            <a:prstDash val="solid"/>
          </a:ln>
        </p:spPr>
        <p:txBody>
          <a:bodyPr/>
          <a:lstStyle/>
          <a:p>
            <a:endParaRPr lang="en-GB"/>
          </a:p>
        </p:txBody>
      </p:sp>
      <p:sp>
        <p:nvSpPr>
          <p:cNvPr id="10" name="Text 8"/>
          <p:cNvSpPr txBox="1"/>
          <p:nvPr/>
        </p:nvSpPr>
        <p:spPr>
          <a:xfrm>
            <a:off x="777240" y="1965960"/>
            <a:ext cx="731520" cy="73152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V</a:t>
            </a:r>
            <a:endParaRPr lang="en-US" sz="2200" dirty="0"/>
          </a:p>
        </p:txBody>
      </p:sp>
      <p:sp>
        <p:nvSpPr>
          <p:cNvPr id="11" name="Text 9"/>
          <p:cNvSpPr txBox="1"/>
          <p:nvPr/>
        </p:nvSpPr>
        <p:spPr>
          <a:xfrm>
            <a:off x="1737360" y="1691640"/>
            <a:ext cx="9692640" cy="1280160"/>
          </a:xfrm>
          <a:prstGeom prst="rect">
            <a:avLst/>
          </a:prstGeom>
          <a:noFill/>
          <a:ln/>
        </p:spPr>
        <p:txBody>
          <a:bodyPr wrap="square" lIns="0" tIns="0" rIns="0" bIns="0" rtlCol="0" anchor="ctr"/>
          <a:lstStyle/>
          <a:p>
            <a:pPr marL="0" indent="0">
              <a:buNone/>
            </a:pPr>
            <a:r>
              <a:rPr lang="en-US" sz="1800" b="1" dirty="0">
                <a:solidFill>
                  <a:srgbClr val="2C4A6E"/>
                </a:solidFill>
                <a:latin typeface="Cambria" pitchFamily="34" charset="0"/>
                <a:ea typeface="Cambria" pitchFamily="34" charset="-122"/>
                <a:cs typeface="Cambria" pitchFamily="34" charset="-120"/>
              </a:rPr>
              <a:t>Vocal skills</a:t>
            </a:r>
            <a:endParaRPr lang="en-US" sz="1800" dirty="0"/>
          </a:p>
          <a:p>
            <a:pPr marL="0" indent="0">
              <a:buNone/>
            </a:pPr>
            <a:r>
              <a:rPr lang="en-US" sz="1400" dirty="0">
                <a:solidFill>
                  <a:srgbClr val="222222"/>
                </a:solidFill>
                <a:latin typeface="Calibri" pitchFamily="34" charset="0"/>
                <a:ea typeface="Calibri" pitchFamily="34" charset="-122"/>
                <a:cs typeface="Calibri" pitchFamily="34" charset="-120"/>
              </a:rPr>
              <a:t>C: your vision · I: quote + "I would tell the actor to…" · D: exact pitch, pace, volume · E: theme 1 · R: audience</a:t>
            </a:r>
            <a:endParaRPr lang="en-US" sz="1800" dirty="0"/>
          </a:p>
        </p:txBody>
      </p:sp>
      <p:sp>
        <p:nvSpPr>
          <p:cNvPr id="12" name="Shape 10"/>
          <p:cNvSpPr/>
          <p:nvPr/>
        </p:nvSpPr>
        <p:spPr>
          <a:xfrm>
            <a:off x="548640" y="3154680"/>
            <a:ext cx="11064240" cy="1280160"/>
          </a:xfrm>
          <a:prstGeom prst="roundRect">
            <a:avLst>
              <a:gd name="adj" fmla="val 5714"/>
            </a:avLst>
          </a:prstGeom>
          <a:solidFill>
            <a:srgbClr val="FFFFFF"/>
          </a:solidFill>
          <a:ln w="9525">
            <a:solidFill>
              <a:srgbClr val="FFFFFF"/>
            </a:solidFill>
            <a:prstDash val="solid"/>
          </a:ln>
        </p:spPr>
        <p:txBody>
          <a:bodyPr/>
          <a:lstStyle/>
          <a:p>
            <a:endParaRPr lang="en-GB"/>
          </a:p>
        </p:txBody>
      </p:sp>
      <p:sp>
        <p:nvSpPr>
          <p:cNvPr id="13" name="Shape 11"/>
          <p:cNvSpPr/>
          <p:nvPr/>
        </p:nvSpPr>
        <p:spPr>
          <a:xfrm>
            <a:off x="777240" y="3429000"/>
            <a:ext cx="731520" cy="731520"/>
          </a:xfrm>
          <a:prstGeom prst="ellipse">
            <a:avLst/>
          </a:prstGeom>
          <a:solidFill>
            <a:srgbClr val="1F5C4E"/>
          </a:solidFill>
          <a:ln w="12700">
            <a:solidFill>
              <a:srgbClr val="1F5C4E"/>
            </a:solidFill>
            <a:prstDash val="solid"/>
          </a:ln>
        </p:spPr>
        <p:txBody>
          <a:bodyPr/>
          <a:lstStyle/>
          <a:p>
            <a:endParaRPr lang="en-GB"/>
          </a:p>
        </p:txBody>
      </p:sp>
      <p:sp>
        <p:nvSpPr>
          <p:cNvPr id="14" name="Text 12"/>
          <p:cNvSpPr txBox="1"/>
          <p:nvPr/>
        </p:nvSpPr>
        <p:spPr>
          <a:xfrm>
            <a:off x="777240" y="3429000"/>
            <a:ext cx="731520" cy="73152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P</a:t>
            </a:r>
            <a:endParaRPr lang="en-US" sz="2200" dirty="0"/>
          </a:p>
        </p:txBody>
      </p:sp>
      <p:sp>
        <p:nvSpPr>
          <p:cNvPr id="15" name="Text 13"/>
          <p:cNvSpPr txBox="1"/>
          <p:nvPr/>
        </p:nvSpPr>
        <p:spPr>
          <a:xfrm>
            <a:off x="1737360" y="3154680"/>
            <a:ext cx="9692640" cy="1280160"/>
          </a:xfrm>
          <a:prstGeom prst="rect">
            <a:avLst/>
          </a:prstGeom>
          <a:noFill/>
          <a:ln/>
        </p:spPr>
        <p:txBody>
          <a:bodyPr wrap="square" lIns="0" tIns="0" rIns="0" bIns="0" rtlCol="0" anchor="ctr"/>
          <a:lstStyle/>
          <a:p>
            <a:pPr marL="0" indent="0">
              <a:buNone/>
            </a:pPr>
            <a:r>
              <a:rPr lang="en-US" sz="1800" b="1" dirty="0">
                <a:solidFill>
                  <a:srgbClr val="1F5C4E"/>
                </a:solidFill>
                <a:latin typeface="Cambria" pitchFamily="34" charset="0"/>
                <a:ea typeface="Cambria" pitchFamily="34" charset="-122"/>
                <a:cs typeface="Cambria" pitchFamily="34" charset="-120"/>
              </a:rPr>
              <a:t>Physical skills</a:t>
            </a:r>
            <a:endParaRPr lang="en-US" sz="1800" dirty="0"/>
          </a:p>
          <a:p>
            <a:pPr marL="0" indent="0">
              <a:buNone/>
            </a:pPr>
            <a:r>
              <a:rPr lang="en-US" sz="1400" dirty="0">
                <a:solidFill>
                  <a:srgbClr val="222222"/>
                </a:solidFill>
                <a:latin typeface="Calibri" pitchFamily="34" charset="0"/>
                <a:ea typeface="Calibri" pitchFamily="34" charset="-122"/>
                <a:cs typeface="Calibri" pitchFamily="34" charset="-120"/>
              </a:rPr>
              <a:t>C: link to the play · I: quote + skills · D: exact face, hands, body · E: theme 2 · R: audience</a:t>
            </a:r>
            <a:endParaRPr lang="en-US" sz="1800" dirty="0"/>
          </a:p>
        </p:txBody>
      </p:sp>
      <p:sp>
        <p:nvSpPr>
          <p:cNvPr id="16" name="Shape 14"/>
          <p:cNvSpPr/>
          <p:nvPr/>
        </p:nvSpPr>
        <p:spPr>
          <a:xfrm>
            <a:off x="548640" y="4617720"/>
            <a:ext cx="11064240" cy="1280160"/>
          </a:xfrm>
          <a:prstGeom prst="roundRect">
            <a:avLst>
              <a:gd name="adj" fmla="val 5714"/>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777240" y="4892040"/>
            <a:ext cx="731520" cy="731520"/>
          </a:xfrm>
          <a:prstGeom prst="ellipse">
            <a:avLst/>
          </a:prstGeom>
          <a:solidFill>
            <a:srgbClr val="6B3F69"/>
          </a:solidFill>
          <a:ln w="12700">
            <a:solidFill>
              <a:srgbClr val="6B3F69"/>
            </a:solidFill>
            <a:prstDash val="solid"/>
          </a:ln>
        </p:spPr>
        <p:txBody>
          <a:bodyPr/>
          <a:lstStyle/>
          <a:p>
            <a:endParaRPr lang="en-GB"/>
          </a:p>
        </p:txBody>
      </p:sp>
      <p:sp>
        <p:nvSpPr>
          <p:cNvPr id="18" name="Text 16"/>
          <p:cNvSpPr txBox="1"/>
          <p:nvPr/>
        </p:nvSpPr>
        <p:spPr>
          <a:xfrm>
            <a:off x="777240" y="4892040"/>
            <a:ext cx="731520" cy="73152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S</a:t>
            </a:r>
            <a:endParaRPr lang="en-US" sz="2200" dirty="0"/>
          </a:p>
        </p:txBody>
      </p:sp>
      <p:sp>
        <p:nvSpPr>
          <p:cNvPr id="19" name="Text 17"/>
          <p:cNvSpPr txBox="1"/>
          <p:nvPr/>
        </p:nvSpPr>
        <p:spPr>
          <a:xfrm>
            <a:off x="1737360" y="4617720"/>
            <a:ext cx="9692640" cy="1280160"/>
          </a:xfrm>
          <a:prstGeom prst="rect">
            <a:avLst/>
          </a:prstGeom>
          <a:noFill/>
          <a:ln/>
        </p:spPr>
        <p:txBody>
          <a:bodyPr wrap="square" lIns="0" tIns="0" rIns="0" bIns="0" rtlCol="0" anchor="ctr"/>
          <a:lstStyle/>
          <a:p>
            <a:pPr marL="0" indent="0">
              <a:buNone/>
            </a:pPr>
            <a:r>
              <a:rPr lang="en-US" sz="1800" b="1" dirty="0">
                <a:solidFill>
                  <a:srgbClr val="6B3F69"/>
                </a:solidFill>
                <a:latin typeface="Cambria" pitchFamily="34" charset="0"/>
                <a:ea typeface="Cambria" pitchFamily="34" charset="-122"/>
                <a:cs typeface="Cambria" pitchFamily="34" charset="-120"/>
              </a:rPr>
              <a:t>Stage space / stage directions</a:t>
            </a:r>
            <a:endParaRPr lang="en-US" sz="1800" dirty="0"/>
          </a:p>
          <a:p>
            <a:pPr marL="0" indent="0">
              <a:buNone/>
            </a:pPr>
            <a:r>
              <a:rPr lang="en-US" sz="1400" dirty="0">
                <a:solidFill>
                  <a:srgbClr val="222222"/>
                </a:solidFill>
                <a:latin typeface="Calibri" pitchFamily="34" charset="0"/>
                <a:ea typeface="Calibri" pitchFamily="34" charset="-122"/>
                <a:cs typeface="Calibri" pitchFamily="34" charset="-120"/>
              </a:rPr>
              <a:t>C: link to the complete play · I: a stage direction or line · D: area + distance · E: theme 3 · R: a clear final message</a:t>
            </a:r>
            <a:endParaRPr lang="en-US" sz="1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YOU DO ALONE — TIMED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Full 12-Mark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You do alone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20 MIN</a:t>
            </a:r>
            <a:endParaRPr lang="en-US" sz="1400" dirty="0"/>
          </a:p>
        </p:txBody>
      </p:sp>
      <p:sp>
        <p:nvSpPr>
          <p:cNvPr id="8" name="Shape 6"/>
          <p:cNvSpPr/>
          <p:nvPr/>
        </p:nvSpPr>
        <p:spPr>
          <a:xfrm>
            <a:off x="548640" y="1645920"/>
            <a:ext cx="11064240" cy="2377440"/>
          </a:xfrm>
          <a:prstGeom prst="roundRect">
            <a:avLst>
              <a:gd name="adj" fmla="val 3077"/>
            </a:avLst>
          </a:prstGeom>
          <a:solidFill>
            <a:srgbClr val="3D3D3D"/>
          </a:solidFill>
          <a:ln w="19050">
            <a:solidFill>
              <a:srgbClr val="C9A24B"/>
            </a:solidFill>
            <a:prstDash val="solid"/>
          </a:ln>
        </p:spPr>
        <p:txBody>
          <a:bodyPr/>
          <a:lstStyle/>
          <a:p>
            <a:endParaRPr lang="en-GB"/>
          </a:p>
        </p:txBody>
      </p:sp>
      <p:sp>
        <p:nvSpPr>
          <p:cNvPr id="9" name="Text 7"/>
          <p:cNvSpPr txBox="1"/>
          <p:nvPr/>
        </p:nvSpPr>
        <p:spPr>
          <a:xfrm>
            <a:off x="868680" y="1645920"/>
            <a:ext cx="10424160" cy="2377440"/>
          </a:xfrm>
          <a:prstGeom prst="rect">
            <a:avLst/>
          </a:prstGeom>
          <a:noFill/>
          <a:ln/>
        </p:spPr>
        <p:txBody>
          <a:bodyPr wrap="square" lIns="0" tIns="0" rIns="0" bIns="0" rtlCol="0" anchor="ctr"/>
          <a:lstStyle/>
          <a:p>
            <a:pPr marL="0" indent="0">
              <a:buNone/>
            </a:pPr>
            <a:r>
              <a:rPr lang="en-US" sz="1700" b="1" dirty="0">
                <a:solidFill>
                  <a:srgbClr val="C9A24B"/>
                </a:solidFill>
                <a:latin typeface="Cambria" pitchFamily="34" charset="0"/>
                <a:ea typeface="Cambria" pitchFamily="34" charset="-122"/>
                <a:cs typeface="Cambria" pitchFamily="34" charset="-120"/>
              </a:rPr>
              <a:t>Choose a DIFFERENT statement from the one you used today:</a:t>
            </a:r>
            <a:endParaRPr lang="en-US" sz="1700" dirty="0"/>
          </a:p>
          <a:p>
            <a:pPr marL="0" indent="0">
              <a:buNone/>
            </a:pPr>
            <a:r>
              <a:rPr lang="en-US" sz="1700" dirty="0">
                <a:solidFill>
                  <a:srgbClr val="FFFFFF"/>
                </a:solidFill>
                <a:latin typeface="Cambria" pitchFamily="34" charset="0"/>
                <a:ea typeface="Cambria" pitchFamily="34" charset="-122"/>
                <a:cs typeface="Cambria" pitchFamily="34" charset="-120"/>
              </a:rPr>
              <a:t>Lou is unsure  ·  Brian is excited  ·  Jan is worried</a:t>
            </a:r>
            <a:endParaRPr lang="en-US" sz="1700" dirty="0"/>
          </a:p>
          <a:p>
            <a:pPr marL="0" indent="0">
              <a:buNone/>
            </a:pPr>
            <a:r>
              <a:rPr lang="en-US" sz="1700" dirty="0">
                <a:solidFill>
                  <a:srgbClr val="222222"/>
                </a:solidFill>
                <a:latin typeface="Cambria" pitchFamily="34" charset="0"/>
                <a:ea typeface="Cambria" pitchFamily="34" charset="-122"/>
                <a:cs typeface="Cambria" pitchFamily="34" charset="-120"/>
              </a:rPr>
              <a:t> </a:t>
            </a:r>
            <a:endParaRPr lang="en-US" sz="1700" dirty="0"/>
          </a:p>
          <a:p>
            <a:pPr marL="0" indent="0">
              <a:buNone/>
            </a:pPr>
            <a:r>
              <a:rPr lang="en-US" sz="1700" i="1" dirty="0">
                <a:solidFill>
                  <a:srgbClr val="D8D5CF"/>
                </a:solidFill>
                <a:latin typeface="Cambria" pitchFamily="34" charset="0"/>
                <a:ea typeface="Cambria" pitchFamily="34" charset="-122"/>
                <a:cs typeface="Cambria" pitchFamily="34" charset="-120"/>
              </a:rPr>
              <a:t>As a director, discuss how the performer playing this role might demonstrate this to the audience in this extract and the complete play. You must consider: voice · physicality · stage directions and stage space.</a:t>
            </a:r>
            <a:endParaRPr lang="en-US" sz="1700" dirty="0"/>
          </a:p>
        </p:txBody>
      </p:sp>
      <p:sp>
        <p:nvSpPr>
          <p:cNvPr id="10" name="Shape 8"/>
          <p:cNvSpPr/>
          <p:nvPr/>
        </p:nvSpPr>
        <p:spPr>
          <a:xfrm>
            <a:off x="548640" y="4297680"/>
            <a:ext cx="3474720" cy="1920240"/>
          </a:xfrm>
          <a:prstGeom prst="roundRect">
            <a:avLst>
              <a:gd name="adj" fmla="val 3810"/>
            </a:avLst>
          </a:prstGeom>
          <a:solidFill>
            <a:srgbClr val="3D3D3D"/>
          </a:solidFill>
          <a:ln w="9525">
            <a:solidFill>
              <a:srgbClr val="3D3D3D"/>
            </a:solidFill>
            <a:prstDash val="solid"/>
          </a:ln>
        </p:spPr>
        <p:txBody>
          <a:bodyPr/>
          <a:lstStyle/>
          <a:p>
            <a:endParaRPr lang="en-GB"/>
          </a:p>
        </p:txBody>
      </p:sp>
      <p:sp>
        <p:nvSpPr>
          <p:cNvPr id="11" name="Text 9"/>
          <p:cNvSpPr txBox="1"/>
          <p:nvPr/>
        </p:nvSpPr>
        <p:spPr>
          <a:xfrm>
            <a:off x="822960" y="4434840"/>
            <a:ext cx="2926080" cy="36576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SUPPORT</a:t>
            </a:r>
            <a:endParaRPr lang="en-US" sz="1300" dirty="0"/>
          </a:p>
        </p:txBody>
      </p:sp>
      <p:sp>
        <p:nvSpPr>
          <p:cNvPr id="12" name="Text 10"/>
          <p:cNvSpPr txBox="1"/>
          <p:nvPr/>
        </p:nvSpPr>
        <p:spPr>
          <a:xfrm>
            <a:off x="822960" y="4846320"/>
            <a:ext cx="2926080" cy="1280160"/>
          </a:xfrm>
          <a:prstGeom prst="rect">
            <a:avLst/>
          </a:prstGeom>
          <a:noFill/>
          <a:ln/>
        </p:spPr>
        <p:txBody>
          <a:bodyPr wrap="square" lIns="0" tIns="0" rIns="0" bIns="0" rtlCol="0" anchor="t"/>
          <a:lstStyle/>
          <a:p>
            <a:pPr marL="0" indent="0">
              <a:buNone/>
            </a:pPr>
            <a:r>
              <a:rPr lang="en-US" sz="1450" dirty="0">
                <a:solidFill>
                  <a:srgbClr val="FFFFFF"/>
                </a:solidFill>
                <a:latin typeface="Calibri" pitchFamily="34" charset="0"/>
                <a:ea typeface="Calibri" pitchFamily="34" charset="-122"/>
                <a:cs typeface="Calibri" pitchFamily="34" charset="-120"/>
              </a:rPr>
              <a:t>Use your booklet pages and the I do models.</a:t>
            </a:r>
            <a:endParaRPr lang="en-US" sz="1450" dirty="0"/>
          </a:p>
        </p:txBody>
      </p:sp>
      <p:sp>
        <p:nvSpPr>
          <p:cNvPr id="13" name="Shape 11"/>
          <p:cNvSpPr/>
          <p:nvPr/>
        </p:nvSpPr>
        <p:spPr>
          <a:xfrm>
            <a:off x="4297680" y="4297680"/>
            <a:ext cx="3474720" cy="1920240"/>
          </a:xfrm>
          <a:prstGeom prst="roundRect">
            <a:avLst>
              <a:gd name="adj" fmla="val 3810"/>
            </a:avLst>
          </a:prstGeom>
          <a:solidFill>
            <a:srgbClr val="3D3D3D"/>
          </a:solidFill>
          <a:ln w="9525">
            <a:solidFill>
              <a:srgbClr val="3D3D3D"/>
            </a:solidFill>
            <a:prstDash val="solid"/>
          </a:ln>
        </p:spPr>
        <p:txBody>
          <a:bodyPr/>
          <a:lstStyle/>
          <a:p>
            <a:endParaRPr lang="en-GB"/>
          </a:p>
        </p:txBody>
      </p:sp>
      <p:sp>
        <p:nvSpPr>
          <p:cNvPr id="14" name="Text 12"/>
          <p:cNvSpPr txBox="1"/>
          <p:nvPr/>
        </p:nvSpPr>
        <p:spPr>
          <a:xfrm>
            <a:off x="4572000" y="4434840"/>
            <a:ext cx="2926080" cy="36576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CORE</a:t>
            </a:r>
            <a:endParaRPr lang="en-US" sz="1300" dirty="0"/>
          </a:p>
        </p:txBody>
      </p:sp>
      <p:sp>
        <p:nvSpPr>
          <p:cNvPr id="15" name="Text 13"/>
          <p:cNvSpPr txBox="1"/>
          <p:nvPr/>
        </p:nvSpPr>
        <p:spPr>
          <a:xfrm>
            <a:off x="4572000" y="4846320"/>
            <a:ext cx="2926080" cy="1280160"/>
          </a:xfrm>
          <a:prstGeom prst="rect">
            <a:avLst/>
          </a:prstGeom>
          <a:noFill/>
          <a:ln/>
        </p:spPr>
        <p:txBody>
          <a:bodyPr wrap="square" lIns="0" tIns="0" rIns="0" bIns="0" rtlCol="0" anchor="t"/>
          <a:lstStyle/>
          <a:p>
            <a:pPr marL="0" indent="0">
              <a:buNone/>
            </a:pPr>
            <a:r>
              <a:rPr lang="en-US" sz="1450" dirty="0">
                <a:solidFill>
                  <a:srgbClr val="FFFFFF"/>
                </a:solidFill>
                <a:latin typeface="Calibri" pitchFamily="34" charset="0"/>
                <a:ea typeface="Calibri" pitchFamily="34" charset="-122"/>
                <a:cs typeface="Calibri" pitchFamily="34" charset="-120"/>
              </a:rPr>
              <a:t>Three CIDER paragraphs; a quote in every I; three different themes in E.</a:t>
            </a:r>
            <a:endParaRPr lang="en-US" sz="1450" dirty="0"/>
          </a:p>
        </p:txBody>
      </p:sp>
      <p:sp>
        <p:nvSpPr>
          <p:cNvPr id="16" name="Shape 14"/>
          <p:cNvSpPr/>
          <p:nvPr/>
        </p:nvSpPr>
        <p:spPr>
          <a:xfrm>
            <a:off x="8046720" y="4297680"/>
            <a:ext cx="3474720" cy="1920240"/>
          </a:xfrm>
          <a:prstGeom prst="roundRect">
            <a:avLst>
              <a:gd name="adj" fmla="val 3810"/>
            </a:avLst>
          </a:prstGeom>
          <a:solidFill>
            <a:srgbClr val="3D3D3D"/>
          </a:solidFill>
          <a:ln w="9525">
            <a:solidFill>
              <a:srgbClr val="3D3D3D"/>
            </a:solidFill>
            <a:prstDash val="solid"/>
          </a:ln>
        </p:spPr>
        <p:txBody>
          <a:bodyPr/>
          <a:lstStyle/>
          <a:p>
            <a:endParaRPr lang="en-GB"/>
          </a:p>
        </p:txBody>
      </p:sp>
      <p:sp>
        <p:nvSpPr>
          <p:cNvPr id="17" name="Text 15"/>
          <p:cNvSpPr txBox="1"/>
          <p:nvPr/>
        </p:nvSpPr>
        <p:spPr>
          <a:xfrm>
            <a:off x="8321040" y="4434840"/>
            <a:ext cx="2926080" cy="36576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STRETCH</a:t>
            </a:r>
            <a:endParaRPr lang="en-US" sz="1300" dirty="0"/>
          </a:p>
        </p:txBody>
      </p:sp>
      <p:sp>
        <p:nvSpPr>
          <p:cNvPr id="18" name="Text 16"/>
          <p:cNvSpPr txBox="1"/>
          <p:nvPr/>
        </p:nvSpPr>
        <p:spPr>
          <a:xfrm>
            <a:off x="8321040" y="4846320"/>
            <a:ext cx="2926080" cy="1280160"/>
          </a:xfrm>
          <a:prstGeom prst="rect">
            <a:avLst/>
          </a:prstGeom>
          <a:noFill/>
          <a:ln/>
        </p:spPr>
        <p:txBody>
          <a:bodyPr wrap="square" lIns="0" tIns="0" rIns="0" bIns="0" rtlCol="0" anchor="t"/>
          <a:lstStyle/>
          <a:p>
            <a:pPr marL="0" indent="0">
              <a:buNone/>
            </a:pPr>
            <a:r>
              <a:rPr lang="en-US" sz="1450" dirty="0">
                <a:solidFill>
                  <a:srgbClr val="FFFFFF"/>
                </a:solidFill>
                <a:latin typeface="Calibri" pitchFamily="34" charset="0"/>
                <a:ea typeface="Calibri" pitchFamily="34" charset="-122"/>
                <a:cs typeface="Calibri" pitchFamily="34" charset="-120"/>
              </a:rPr>
              <a:t>Every C links to a different point in the complete play.</a:t>
            </a:r>
            <a:endParaRPr lang="en-US" sz="14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SELF-CHECK AND PEER CHECK</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Check Your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Self-check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4 MIN</a:t>
            </a:r>
            <a:endParaRPr lang="en-US" sz="1400" dirty="0"/>
          </a:p>
        </p:txBody>
      </p:sp>
      <p:sp>
        <p:nvSpPr>
          <p:cNvPr id="8" name="Shape 6"/>
          <p:cNvSpPr/>
          <p:nvPr/>
        </p:nvSpPr>
        <p:spPr>
          <a:xfrm>
            <a:off x="548640" y="1600200"/>
            <a:ext cx="5440680" cy="1325880"/>
          </a:xfrm>
          <a:prstGeom prst="roundRect">
            <a:avLst>
              <a:gd name="adj" fmla="val 5517"/>
            </a:avLst>
          </a:prstGeom>
          <a:solidFill>
            <a:srgbClr val="FFFFFF"/>
          </a:solidFill>
          <a:ln w="9525">
            <a:solidFill>
              <a:srgbClr val="FFFFFF"/>
            </a:solidFill>
            <a:prstDash val="solid"/>
          </a:ln>
        </p:spPr>
        <p:txBody>
          <a:bodyPr/>
          <a:lstStyle/>
          <a:p>
            <a:endParaRPr lang="en-GB"/>
          </a:p>
        </p:txBody>
      </p:sp>
      <p:sp>
        <p:nvSpPr>
          <p:cNvPr id="9" name="Shape 7"/>
          <p:cNvSpPr/>
          <p:nvPr/>
        </p:nvSpPr>
        <p:spPr>
          <a:xfrm>
            <a:off x="822960" y="2011680"/>
            <a:ext cx="502920" cy="502920"/>
          </a:xfrm>
          <a:prstGeom prst="roundRect">
            <a:avLst>
              <a:gd name="adj" fmla="val 14545"/>
            </a:avLst>
          </a:prstGeom>
          <a:solidFill>
            <a:srgbClr val="FFFFFF"/>
          </a:solidFill>
          <a:ln w="25400">
            <a:solidFill>
              <a:srgbClr val="1F5C4E"/>
            </a:solidFill>
            <a:prstDash val="solid"/>
          </a:ln>
        </p:spPr>
        <p:txBody>
          <a:bodyPr/>
          <a:lstStyle/>
          <a:p>
            <a:endParaRPr lang="en-GB"/>
          </a:p>
        </p:txBody>
      </p:sp>
      <p:sp>
        <p:nvSpPr>
          <p:cNvPr id="10" name="Text 8"/>
          <p:cNvSpPr txBox="1"/>
          <p:nvPr/>
        </p:nvSpPr>
        <p:spPr>
          <a:xfrm>
            <a:off x="1554480" y="1600200"/>
            <a:ext cx="4251960" cy="1325880"/>
          </a:xfrm>
          <a:prstGeom prst="rect">
            <a:avLst/>
          </a:prstGeom>
          <a:noFill/>
          <a:ln/>
        </p:spPr>
        <p:txBody>
          <a:bodyPr wrap="square" lIns="0" tIns="0" rIns="0" bIns="0" rtlCol="0" anchor="ctr"/>
          <a:lstStyle/>
          <a:p>
            <a:pPr marL="0" indent="0">
              <a:buNone/>
            </a:pPr>
            <a:r>
              <a:rPr lang="en-US" sz="1600" dirty="0">
                <a:solidFill>
                  <a:srgbClr val="222222"/>
                </a:solidFill>
                <a:latin typeface="Calibri" pitchFamily="34" charset="0"/>
                <a:ea typeface="Calibri" pitchFamily="34" charset="-122"/>
                <a:cs typeface="Calibri" pitchFamily="34" charset="-120"/>
              </a:rPr>
              <a:t>Three CIDER paragraphs: vocal, physical, stage space / stage directions.</a:t>
            </a:r>
            <a:endParaRPr lang="en-US" sz="1600" dirty="0"/>
          </a:p>
        </p:txBody>
      </p:sp>
      <p:sp>
        <p:nvSpPr>
          <p:cNvPr id="11" name="Shape 9"/>
          <p:cNvSpPr/>
          <p:nvPr/>
        </p:nvSpPr>
        <p:spPr>
          <a:xfrm>
            <a:off x="6172200" y="1600200"/>
            <a:ext cx="5440680" cy="1325880"/>
          </a:xfrm>
          <a:prstGeom prst="roundRect">
            <a:avLst>
              <a:gd name="adj" fmla="val 5517"/>
            </a:avLst>
          </a:prstGeom>
          <a:solidFill>
            <a:srgbClr val="FFFFFF"/>
          </a:solidFill>
          <a:ln w="9525">
            <a:solidFill>
              <a:srgbClr val="FFFFFF"/>
            </a:solidFill>
            <a:prstDash val="solid"/>
          </a:ln>
        </p:spPr>
        <p:txBody>
          <a:bodyPr/>
          <a:lstStyle/>
          <a:p>
            <a:endParaRPr lang="en-GB"/>
          </a:p>
        </p:txBody>
      </p:sp>
      <p:sp>
        <p:nvSpPr>
          <p:cNvPr id="12" name="Shape 10"/>
          <p:cNvSpPr/>
          <p:nvPr/>
        </p:nvSpPr>
        <p:spPr>
          <a:xfrm>
            <a:off x="6446520" y="2011680"/>
            <a:ext cx="502920" cy="502920"/>
          </a:xfrm>
          <a:prstGeom prst="roundRect">
            <a:avLst>
              <a:gd name="adj" fmla="val 14545"/>
            </a:avLst>
          </a:prstGeom>
          <a:solidFill>
            <a:srgbClr val="FFFFFF"/>
          </a:solidFill>
          <a:ln w="25400">
            <a:solidFill>
              <a:srgbClr val="1F5C4E"/>
            </a:solidFill>
            <a:prstDash val="solid"/>
          </a:ln>
        </p:spPr>
        <p:txBody>
          <a:bodyPr/>
          <a:lstStyle/>
          <a:p>
            <a:endParaRPr lang="en-GB"/>
          </a:p>
        </p:txBody>
      </p:sp>
      <p:sp>
        <p:nvSpPr>
          <p:cNvPr id="13" name="Text 11"/>
          <p:cNvSpPr txBox="1"/>
          <p:nvPr/>
        </p:nvSpPr>
        <p:spPr>
          <a:xfrm>
            <a:off x="7178040" y="1600200"/>
            <a:ext cx="4251960" cy="1325880"/>
          </a:xfrm>
          <a:prstGeom prst="rect">
            <a:avLst/>
          </a:prstGeom>
          <a:noFill/>
          <a:ln/>
        </p:spPr>
        <p:txBody>
          <a:bodyPr wrap="square" lIns="0" tIns="0" rIns="0" bIns="0" rtlCol="0" anchor="ctr"/>
          <a:lstStyle/>
          <a:p>
            <a:pPr marL="0" indent="0">
              <a:buNone/>
            </a:pPr>
            <a:r>
              <a:rPr lang="en-US" sz="1600" dirty="0">
                <a:solidFill>
                  <a:srgbClr val="222222"/>
                </a:solidFill>
                <a:latin typeface="Calibri" pitchFamily="34" charset="0"/>
                <a:ea typeface="Calibri" pitchFamily="34" charset="-122"/>
                <a:cs typeface="Calibri" pitchFamily="34" charset="-120"/>
              </a:rPr>
              <a:t>Written as a director: "I would tell the actor to…"</a:t>
            </a:r>
            <a:endParaRPr lang="en-US" sz="1600" dirty="0"/>
          </a:p>
        </p:txBody>
      </p:sp>
      <p:sp>
        <p:nvSpPr>
          <p:cNvPr id="14" name="Shape 12"/>
          <p:cNvSpPr/>
          <p:nvPr/>
        </p:nvSpPr>
        <p:spPr>
          <a:xfrm>
            <a:off x="548640" y="3154680"/>
            <a:ext cx="5440680" cy="1325880"/>
          </a:xfrm>
          <a:prstGeom prst="roundRect">
            <a:avLst>
              <a:gd name="adj" fmla="val 5517"/>
            </a:avLst>
          </a:prstGeom>
          <a:solidFill>
            <a:srgbClr val="FFFFFF"/>
          </a:solidFill>
          <a:ln w="9525">
            <a:solidFill>
              <a:srgbClr val="FFFFFF"/>
            </a:solidFill>
            <a:prstDash val="solid"/>
          </a:ln>
        </p:spPr>
        <p:txBody>
          <a:bodyPr/>
          <a:lstStyle/>
          <a:p>
            <a:endParaRPr lang="en-GB"/>
          </a:p>
        </p:txBody>
      </p:sp>
      <p:sp>
        <p:nvSpPr>
          <p:cNvPr id="15" name="Shape 13"/>
          <p:cNvSpPr/>
          <p:nvPr/>
        </p:nvSpPr>
        <p:spPr>
          <a:xfrm>
            <a:off x="822960" y="3566160"/>
            <a:ext cx="502920" cy="502920"/>
          </a:xfrm>
          <a:prstGeom prst="roundRect">
            <a:avLst>
              <a:gd name="adj" fmla="val 14545"/>
            </a:avLst>
          </a:prstGeom>
          <a:solidFill>
            <a:srgbClr val="FFFFFF"/>
          </a:solidFill>
          <a:ln w="25400">
            <a:solidFill>
              <a:srgbClr val="1F5C4E"/>
            </a:solidFill>
            <a:prstDash val="solid"/>
          </a:ln>
        </p:spPr>
        <p:txBody>
          <a:bodyPr/>
          <a:lstStyle/>
          <a:p>
            <a:endParaRPr lang="en-GB"/>
          </a:p>
        </p:txBody>
      </p:sp>
      <p:sp>
        <p:nvSpPr>
          <p:cNvPr id="16" name="Text 14"/>
          <p:cNvSpPr txBox="1"/>
          <p:nvPr/>
        </p:nvSpPr>
        <p:spPr>
          <a:xfrm>
            <a:off x="1554480" y="3154680"/>
            <a:ext cx="4251960" cy="1325880"/>
          </a:xfrm>
          <a:prstGeom prst="rect">
            <a:avLst/>
          </a:prstGeom>
          <a:noFill/>
          <a:ln/>
        </p:spPr>
        <p:txBody>
          <a:bodyPr wrap="square" lIns="0" tIns="0" rIns="0" bIns="0" rtlCol="0" anchor="ctr"/>
          <a:lstStyle/>
          <a:p>
            <a:pPr marL="0" indent="0">
              <a:buNone/>
            </a:pPr>
            <a:r>
              <a:rPr lang="en-US" sz="1600" dirty="0">
                <a:solidFill>
                  <a:srgbClr val="222222"/>
                </a:solidFill>
                <a:latin typeface="Calibri" pitchFamily="34" charset="0"/>
                <a:ea typeface="Calibri" pitchFamily="34" charset="-122"/>
                <a:cs typeface="Calibri" pitchFamily="34" charset="-120"/>
              </a:rPr>
              <a:t>A quote in every I.</a:t>
            </a:r>
            <a:endParaRPr lang="en-US" sz="1600" dirty="0"/>
          </a:p>
        </p:txBody>
      </p:sp>
      <p:sp>
        <p:nvSpPr>
          <p:cNvPr id="17" name="Shape 15"/>
          <p:cNvSpPr/>
          <p:nvPr/>
        </p:nvSpPr>
        <p:spPr>
          <a:xfrm>
            <a:off x="6172200" y="3154680"/>
            <a:ext cx="5440680" cy="1325880"/>
          </a:xfrm>
          <a:prstGeom prst="roundRect">
            <a:avLst>
              <a:gd name="adj" fmla="val 5517"/>
            </a:avLst>
          </a:prstGeom>
          <a:solidFill>
            <a:srgbClr val="FFFFFF"/>
          </a:solidFill>
          <a:ln w="9525">
            <a:solidFill>
              <a:srgbClr val="FFFFFF"/>
            </a:solidFill>
            <a:prstDash val="solid"/>
          </a:ln>
        </p:spPr>
        <p:txBody>
          <a:bodyPr/>
          <a:lstStyle/>
          <a:p>
            <a:endParaRPr lang="en-GB"/>
          </a:p>
        </p:txBody>
      </p:sp>
      <p:sp>
        <p:nvSpPr>
          <p:cNvPr id="18" name="Shape 16"/>
          <p:cNvSpPr/>
          <p:nvPr/>
        </p:nvSpPr>
        <p:spPr>
          <a:xfrm>
            <a:off x="6446520" y="3566160"/>
            <a:ext cx="502920" cy="502920"/>
          </a:xfrm>
          <a:prstGeom prst="roundRect">
            <a:avLst>
              <a:gd name="adj" fmla="val 14545"/>
            </a:avLst>
          </a:prstGeom>
          <a:solidFill>
            <a:srgbClr val="FFFFFF"/>
          </a:solidFill>
          <a:ln w="25400">
            <a:solidFill>
              <a:srgbClr val="1F5C4E"/>
            </a:solidFill>
            <a:prstDash val="solid"/>
          </a:ln>
        </p:spPr>
        <p:txBody>
          <a:bodyPr/>
          <a:lstStyle/>
          <a:p>
            <a:endParaRPr lang="en-GB"/>
          </a:p>
        </p:txBody>
      </p:sp>
      <p:sp>
        <p:nvSpPr>
          <p:cNvPr id="19" name="Text 17"/>
          <p:cNvSpPr txBox="1"/>
          <p:nvPr/>
        </p:nvSpPr>
        <p:spPr>
          <a:xfrm>
            <a:off x="7178040" y="3154680"/>
            <a:ext cx="4251960" cy="1325880"/>
          </a:xfrm>
          <a:prstGeom prst="rect">
            <a:avLst/>
          </a:prstGeom>
          <a:noFill/>
          <a:ln/>
        </p:spPr>
        <p:txBody>
          <a:bodyPr wrap="square" lIns="0" tIns="0" rIns="0" bIns="0" rtlCol="0" anchor="ctr"/>
          <a:lstStyle/>
          <a:p>
            <a:pPr marL="0" indent="0">
              <a:buNone/>
            </a:pPr>
            <a:r>
              <a:rPr lang="en-US" sz="1600" dirty="0">
                <a:solidFill>
                  <a:srgbClr val="222222"/>
                </a:solidFill>
                <a:latin typeface="Calibri" pitchFamily="34" charset="0"/>
                <a:ea typeface="Calibri" pitchFamily="34" charset="-122"/>
                <a:cs typeface="Calibri" pitchFamily="34" charset="-120"/>
              </a:rPr>
              <a:t>Specific detail in every D ("eyes widen, eyebrows raised").</a:t>
            </a:r>
            <a:endParaRPr lang="en-US" sz="1600" dirty="0"/>
          </a:p>
        </p:txBody>
      </p:sp>
      <p:sp>
        <p:nvSpPr>
          <p:cNvPr id="20" name="Shape 18"/>
          <p:cNvSpPr/>
          <p:nvPr/>
        </p:nvSpPr>
        <p:spPr>
          <a:xfrm>
            <a:off x="548640" y="4709160"/>
            <a:ext cx="5440680" cy="1325880"/>
          </a:xfrm>
          <a:prstGeom prst="roundRect">
            <a:avLst>
              <a:gd name="adj" fmla="val 5517"/>
            </a:avLst>
          </a:prstGeom>
          <a:solidFill>
            <a:srgbClr val="FFFFFF"/>
          </a:solidFill>
          <a:ln w="9525">
            <a:solidFill>
              <a:srgbClr val="FFFFFF"/>
            </a:solidFill>
            <a:prstDash val="solid"/>
          </a:ln>
        </p:spPr>
        <p:txBody>
          <a:bodyPr/>
          <a:lstStyle/>
          <a:p>
            <a:endParaRPr lang="en-GB"/>
          </a:p>
        </p:txBody>
      </p:sp>
      <p:sp>
        <p:nvSpPr>
          <p:cNvPr id="21" name="Shape 19"/>
          <p:cNvSpPr/>
          <p:nvPr/>
        </p:nvSpPr>
        <p:spPr>
          <a:xfrm>
            <a:off x="822960" y="5120640"/>
            <a:ext cx="502920" cy="502920"/>
          </a:xfrm>
          <a:prstGeom prst="roundRect">
            <a:avLst>
              <a:gd name="adj" fmla="val 14545"/>
            </a:avLst>
          </a:prstGeom>
          <a:solidFill>
            <a:srgbClr val="FFFFFF"/>
          </a:solidFill>
          <a:ln w="25400">
            <a:solidFill>
              <a:srgbClr val="1F5C4E"/>
            </a:solidFill>
            <a:prstDash val="solid"/>
          </a:ln>
        </p:spPr>
        <p:txBody>
          <a:bodyPr/>
          <a:lstStyle/>
          <a:p>
            <a:endParaRPr lang="en-GB"/>
          </a:p>
        </p:txBody>
      </p:sp>
      <p:sp>
        <p:nvSpPr>
          <p:cNvPr id="22" name="Text 20"/>
          <p:cNvSpPr txBox="1"/>
          <p:nvPr/>
        </p:nvSpPr>
        <p:spPr>
          <a:xfrm>
            <a:off x="1554480" y="4709160"/>
            <a:ext cx="4251960" cy="1325880"/>
          </a:xfrm>
          <a:prstGeom prst="rect">
            <a:avLst/>
          </a:prstGeom>
          <a:noFill/>
          <a:ln/>
        </p:spPr>
        <p:txBody>
          <a:bodyPr wrap="square" lIns="0" tIns="0" rIns="0" bIns="0" rtlCol="0" anchor="ctr"/>
          <a:lstStyle/>
          <a:p>
            <a:pPr marL="0" indent="0">
              <a:buNone/>
            </a:pPr>
            <a:r>
              <a:rPr lang="en-US" sz="1600" dirty="0">
                <a:solidFill>
                  <a:srgbClr val="222222"/>
                </a:solidFill>
                <a:latin typeface="Calibri" pitchFamily="34" charset="0"/>
                <a:ea typeface="Calibri" pitchFamily="34" charset="-122"/>
                <a:cs typeface="Calibri" pitchFamily="34" charset="-120"/>
              </a:rPr>
              <a:t>A different theme in every E.</a:t>
            </a:r>
            <a:endParaRPr lang="en-US" sz="1600" dirty="0"/>
          </a:p>
        </p:txBody>
      </p:sp>
      <p:sp>
        <p:nvSpPr>
          <p:cNvPr id="23" name="Shape 21"/>
          <p:cNvSpPr/>
          <p:nvPr/>
        </p:nvSpPr>
        <p:spPr>
          <a:xfrm>
            <a:off x="6172200" y="4709160"/>
            <a:ext cx="5440680" cy="1325880"/>
          </a:xfrm>
          <a:prstGeom prst="roundRect">
            <a:avLst>
              <a:gd name="adj" fmla="val 5517"/>
            </a:avLst>
          </a:prstGeom>
          <a:solidFill>
            <a:srgbClr val="FFFFFF"/>
          </a:solidFill>
          <a:ln w="9525">
            <a:solidFill>
              <a:srgbClr val="FFFFFF"/>
            </a:solidFill>
            <a:prstDash val="solid"/>
          </a:ln>
        </p:spPr>
        <p:txBody>
          <a:bodyPr/>
          <a:lstStyle/>
          <a:p>
            <a:endParaRPr lang="en-GB"/>
          </a:p>
        </p:txBody>
      </p:sp>
      <p:sp>
        <p:nvSpPr>
          <p:cNvPr id="24" name="Shape 22"/>
          <p:cNvSpPr/>
          <p:nvPr/>
        </p:nvSpPr>
        <p:spPr>
          <a:xfrm>
            <a:off x="6446520" y="5120640"/>
            <a:ext cx="502920" cy="502920"/>
          </a:xfrm>
          <a:prstGeom prst="roundRect">
            <a:avLst>
              <a:gd name="adj" fmla="val 14545"/>
            </a:avLst>
          </a:prstGeom>
          <a:solidFill>
            <a:srgbClr val="FFFFFF"/>
          </a:solidFill>
          <a:ln w="25400">
            <a:solidFill>
              <a:srgbClr val="1F5C4E"/>
            </a:solidFill>
            <a:prstDash val="solid"/>
          </a:ln>
        </p:spPr>
        <p:txBody>
          <a:bodyPr/>
          <a:lstStyle/>
          <a:p>
            <a:endParaRPr lang="en-GB"/>
          </a:p>
        </p:txBody>
      </p:sp>
      <p:sp>
        <p:nvSpPr>
          <p:cNvPr id="25" name="Text 23"/>
          <p:cNvSpPr txBox="1"/>
          <p:nvPr/>
        </p:nvSpPr>
        <p:spPr>
          <a:xfrm>
            <a:off x="7178040" y="4709160"/>
            <a:ext cx="4251960" cy="1325880"/>
          </a:xfrm>
          <a:prstGeom prst="rect">
            <a:avLst/>
          </a:prstGeom>
          <a:noFill/>
          <a:ln/>
        </p:spPr>
        <p:txBody>
          <a:bodyPr wrap="square" lIns="0" tIns="0" rIns="0" bIns="0" rtlCol="0" anchor="ctr"/>
          <a:lstStyle/>
          <a:p>
            <a:pPr marL="0" indent="0">
              <a:buNone/>
            </a:pPr>
            <a:r>
              <a:rPr lang="en-US" sz="1600" dirty="0">
                <a:solidFill>
                  <a:srgbClr val="222222"/>
                </a:solidFill>
                <a:latin typeface="Calibri" pitchFamily="34" charset="0"/>
                <a:ea typeface="Calibri" pitchFamily="34" charset="-122"/>
                <a:cs typeface="Calibri" pitchFamily="34" charset="-120"/>
              </a:rPr>
              <a:t>The complete play in at least one C, and a clear message in every R.</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BEFORE YOU LEAVE</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Exit Ticket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Exit Ticket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69164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9" name="Shape 7"/>
          <p:cNvSpPr/>
          <p:nvPr/>
        </p:nvSpPr>
        <p:spPr>
          <a:xfrm>
            <a:off x="822960" y="2011680"/>
            <a:ext cx="594360" cy="594360"/>
          </a:xfrm>
          <a:prstGeom prst="ellipse">
            <a:avLst/>
          </a:prstGeom>
          <a:solidFill>
            <a:srgbClr val="990011"/>
          </a:solidFill>
          <a:ln w="12700">
            <a:solidFill>
              <a:srgbClr val="990011"/>
            </a:solidFill>
            <a:prstDash val="solid"/>
          </a:ln>
        </p:spPr>
        <p:txBody>
          <a:bodyPr/>
          <a:lstStyle/>
          <a:p>
            <a:endParaRPr lang="en-GB"/>
          </a:p>
        </p:txBody>
      </p:sp>
      <p:sp>
        <p:nvSpPr>
          <p:cNvPr id="10" name="Text 8"/>
          <p:cNvSpPr txBox="1"/>
          <p:nvPr/>
        </p:nvSpPr>
        <p:spPr>
          <a:xfrm>
            <a:off x="822960" y="2011680"/>
            <a:ext cx="594360" cy="59436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691640" y="1828800"/>
            <a:ext cx="2743200" cy="36576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KNOW</a:t>
            </a:r>
            <a:endParaRPr lang="en-US" sz="1300" dirty="0"/>
          </a:p>
        </p:txBody>
      </p:sp>
      <p:sp>
        <p:nvSpPr>
          <p:cNvPr id="12" name="Text 10"/>
          <p:cNvSpPr txBox="1"/>
          <p:nvPr/>
        </p:nvSpPr>
        <p:spPr>
          <a:xfrm>
            <a:off x="1691640" y="2148840"/>
            <a:ext cx="9601200" cy="685800"/>
          </a:xfrm>
          <a:prstGeom prst="rect">
            <a:avLst/>
          </a:prstGeom>
          <a:noFill/>
          <a:ln/>
        </p:spPr>
        <p:txBody>
          <a:bodyPr wrap="square" lIns="0" tIns="0" rIns="0" bIns="0" rtlCol="0" anchor="t"/>
          <a:lstStyle/>
          <a:p>
            <a:pPr marL="0" indent="0">
              <a:buNone/>
            </a:pPr>
            <a:r>
              <a:rPr lang="en-US" sz="1800" dirty="0">
                <a:solidFill>
                  <a:srgbClr val="222222"/>
                </a:solidFill>
                <a:latin typeface="Calibri" pitchFamily="34" charset="0"/>
                <a:ea typeface="Calibri" pitchFamily="34" charset="-122"/>
                <a:cs typeface="Calibri" pitchFamily="34" charset="-120"/>
              </a:rPr>
              <a:t>Name the three things the 12-marker says you MUST consider.</a:t>
            </a:r>
            <a:endParaRPr lang="en-US" sz="1800" dirty="0"/>
          </a:p>
        </p:txBody>
      </p:sp>
      <p:sp>
        <p:nvSpPr>
          <p:cNvPr id="13" name="Shape 11"/>
          <p:cNvSpPr/>
          <p:nvPr/>
        </p:nvSpPr>
        <p:spPr>
          <a:xfrm>
            <a:off x="548640" y="315468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14" name="Shape 12"/>
          <p:cNvSpPr/>
          <p:nvPr/>
        </p:nvSpPr>
        <p:spPr>
          <a:xfrm>
            <a:off x="822960" y="3474720"/>
            <a:ext cx="594360" cy="594360"/>
          </a:xfrm>
          <a:prstGeom prst="ellipse">
            <a:avLst/>
          </a:prstGeom>
          <a:solidFill>
            <a:srgbClr val="990011"/>
          </a:solidFill>
          <a:ln w="12700">
            <a:solidFill>
              <a:srgbClr val="990011"/>
            </a:solidFill>
            <a:prstDash val="solid"/>
          </a:ln>
        </p:spPr>
        <p:txBody>
          <a:bodyPr/>
          <a:lstStyle/>
          <a:p>
            <a:endParaRPr lang="en-GB"/>
          </a:p>
        </p:txBody>
      </p:sp>
      <p:sp>
        <p:nvSpPr>
          <p:cNvPr id="15" name="Text 13"/>
          <p:cNvSpPr txBox="1"/>
          <p:nvPr/>
        </p:nvSpPr>
        <p:spPr>
          <a:xfrm>
            <a:off x="822960" y="3474720"/>
            <a:ext cx="594360" cy="59436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6" name="Text 14"/>
          <p:cNvSpPr txBox="1"/>
          <p:nvPr/>
        </p:nvSpPr>
        <p:spPr>
          <a:xfrm>
            <a:off x="1691640" y="3291840"/>
            <a:ext cx="2743200" cy="36576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UNDERSTAND</a:t>
            </a:r>
            <a:endParaRPr lang="en-US" sz="1300" dirty="0"/>
          </a:p>
        </p:txBody>
      </p:sp>
      <p:sp>
        <p:nvSpPr>
          <p:cNvPr id="17" name="Text 15"/>
          <p:cNvSpPr txBox="1"/>
          <p:nvPr/>
        </p:nvSpPr>
        <p:spPr>
          <a:xfrm>
            <a:off x="1691640" y="3611880"/>
            <a:ext cx="9601200" cy="685800"/>
          </a:xfrm>
          <a:prstGeom prst="rect">
            <a:avLst/>
          </a:prstGeom>
          <a:noFill/>
          <a:ln/>
        </p:spPr>
        <p:txBody>
          <a:bodyPr wrap="square" lIns="0" tIns="0" rIns="0" bIns="0" rtlCol="0" anchor="t"/>
          <a:lstStyle/>
          <a:p>
            <a:pPr marL="0" indent="0">
              <a:buNone/>
            </a:pPr>
            <a:r>
              <a:rPr lang="en-US" sz="1800" dirty="0">
                <a:solidFill>
                  <a:srgbClr val="222222"/>
                </a:solidFill>
                <a:latin typeface="Calibri" pitchFamily="34" charset="0"/>
                <a:ea typeface="Calibri" pitchFamily="34" charset="-122"/>
                <a:cs typeface="Calibri" pitchFamily="34" charset="-120"/>
              </a:rPr>
              <a:t>Rewrite as a director: "I would shout at Phil."</a:t>
            </a:r>
            <a:endParaRPr lang="en-US" sz="1800" dirty="0"/>
          </a:p>
        </p:txBody>
      </p:sp>
      <p:sp>
        <p:nvSpPr>
          <p:cNvPr id="18" name="Shape 16"/>
          <p:cNvSpPr/>
          <p:nvPr/>
        </p:nvSpPr>
        <p:spPr>
          <a:xfrm>
            <a:off x="548640" y="461772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19" name="Shape 17"/>
          <p:cNvSpPr/>
          <p:nvPr/>
        </p:nvSpPr>
        <p:spPr>
          <a:xfrm>
            <a:off x="822960" y="4937760"/>
            <a:ext cx="594360" cy="594360"/>
          </a:xfrm>
          <a:prstGeom prst="ellipse">
            <a:avLst/>
          </a:prstGeom>
          <a:solidFill>
            <a:srgbClr val="990011"/>
          </a:solidFill>
          <a:ln w="12700">
            <a:solidFill>
              <a:srgbClr val="990011"/>
            </a:solidFill>
            <a:prstDash val="solid"/>
          </a:ln>
        </p:spPr>
        <p:txBody>
          <a:bodyPr/>
          <a:lstStyle/>
          <a:p>
            <a:endParaRPr lang="en-GB"/>
          </a:p>
        </p:txBody>
      </p:sp>
      <p:sp>
        <p:nvSpPr>
          <p:cNvPr id="20" name="Text 18"/>
          <p:cNvSpPr txBox="1"/>
          <p:nvPr/>
        </p:nvSpPr>
        <p:spPr>
          <a:xfrm>
            <a:off x="822960" y="4937760"/>
            <a:ext cx="594360" cy="59436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21" name="Text 19"/>
          <p:cNvSpPr txBox="1"/>
          <p:nvPr/>
        </p:nvSpPr>
        <p:spPr>
          <a:xfrm>
            <a:off x="1691640" y="4754880"/>
            <a:ext cx="2743200" cy="36576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BE ABLE TO</a:t>
            </a:r>
            <a:endParaRPr lang="en-US" sz="1300" dirty="0"/>
          </a:p>
        </p:txBody>
      </p:sp>
      <p:sp>
        <p:nvSpPr>
          <p:cNvPr id="22" name="Text 20"/>
          <p:cNvSpPr txBox="1"/>
          <p:nvPr/>
        </p:nvSpPr>
        <p:spPr>
          <a:xfrm>
            <a:off x="1691640" y="5074920"/>
            <a:ext cx="9601200" cy="685800"/>
          </a:xfrm>
          <a:prstGeom prst="rect">
            <a:avLst/>
          </a:prstGeom>
          <a:noFill/>
          <a:ln/>
        </p:spPr>
        <p:txBody>
          <a:bodyPr wrap="square" lIns="0" tIns="0" rIns="0" bIns="0" rtlCol="0" anchor="t"/>
          <a:lstStyle/>
          <a:p>
            <a:pPr marL="0" indent="0">
              <a:buNone/>
            </a:pPr>
            <a:r>
              <a:rPr lang="en-US" sz="1800" dirty="0">
                <a:solidFill>
                  <a:srgbClr val="222222"/>
                </a:solidFill>
                <a:latin typeface="Calibri" pitchFamily="34" charset="0"/>
                <a:ea typeface="Calibri" pitchFamily="34" charset="-122"/>
                <a:cs typeface="Calibri" pitchFamily="34" charset="-120"/>
              </a:rPr>
              <a:t>Which of your three paragraphs is weakest, and what will you change?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7770</Words>
  <Application>Microsoft Office PowerPoint</Application>
  <PresentationFormat>Widescreen</PresentationFormat>
  <Paragraphs>799</Paragraphs>
  <Slides>43</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12-Mark Question: Directing the Actor (DNA pp. 94-95)</dc:title>
  <dc:subject>PptxGenJS Presentation</dc:subject>
  <dc:creator>PptxGenJS</dc:creator>
  <cp:lastModifiedBy>Osiuware Olaoye</cp:lastModifiedBy>
  <cp:revision>1</cp:revision>
  <dcterms:created xsi:type="dcterms:W3CDTF">2026-10-02T11:10:58Z</dcterms:created>
  <dcterms:modified xsi:type="dcterms:W3CDTF">2026-10-02T11:47:13Z</dcterms:modified>
</cp:coreProperties>
</file>